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8"/>
  </p:notesMasterIdLst>
  <p:sldIdLst>
    <p:sldId id="256" r:id="rId2"/>
    <p:sldId id="257" r:id="rId3"/>
    <p:sldId id="266" r:id="rId4"/>
    <p:sldId id="288" r:id="rId5"/>
    <p:sldId id="258" r:id="rId6"/>
    <p:sldId id="289" r:id="rId7"/>
    <p:sldId id="291" r:id="rId8"/>
    <p:sldId id="278" r:id="rId9"/>
    <p:sldId id="277" r:id="rId10"/>
    <p:sldId id="292" r:id="rId11"/>
    <p:sldId id="279" r:id="rId12"/>
    <p:sldId id="268" r:id="rId13"/>
    <p:sldId id="276" r:id="rId14"/>
    <p:sldId id="259" r:id="rId15"/>
    <p:sldId id="261" r:id="rId16"/>
    <p:sldId id="260" r:id="rId17"/>
    <p:sldId id="269" r:id="rId18"/>
    <p:sldId id="293" r:id="rId19"/>
    <p:sldId id="275" r:id="rId20"/>
    <p:sldId id="294" r:id="rId21"/>
    <p:sldId id="262" r:id="rId22"/>
    <p:sldId id="263" r:id="rId23"/>
    <p:sldId id="264" r:id="rId24"/>
    <p:sldId id="273" r:id="rId25"/>
    <p:sldId id="274" r:id="rId26"/>
    <p:sldId id="26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3695F"/>
    <a:srgbClr val="96969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501" autoAdjust="0"/>
  </p:normalViewPr>
  <p:slideViewPr>
    <p:cSldViewPr snapToGrid="0">
      <p:cViewPr varScale="1">
        <p:scale>
          <a:sx n="69" d="100"/>
          <a:sy n="69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Introduction</a:t>
          </a:r>
          <a:endParaRPr lang="en-US" dirty="0">
            <a:solidFill>
              <a:schemeClr val="bg1"/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1</a:t>
          </a:r>
          <a:endParaRPr lang="en-US" dirty="0">
            <a:solidFill>
              <a:schemeClr val="bg1"/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2</a:t>
          </a:r>
          <a:endParaRPr lang="en-US" dirty="0">
            <a:solidFill>
              <a:schemeClr val="bg1"/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2</a:t>
          </a:r>
          <a:endParaRPr lang="en-US" dirty="0">
            <a:solidFill>
              <a:schemeClr val="bg1"/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2</a:t>
          </a:r>
          <a:endParaRPr lang="en-US" dirty="0">
            <a:solidFill>
              <a:schemeClr val="bg1"/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Methods</a:t>
          </a:r>
          <a:endParaRPr lang="en-US" dirty="0">
            <a:solidFill>
              <a:schemeClr val="bg1"/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3</a:t>
          </a:r>
          <a:endParaRPr lang="en-US" dirty="0">
            <a:solidFill>
              <a:schemeClr val="bg1"/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3</a:t>
          </a:r>
          <a:endParaRPr lang="en-US" dirty="0">
            <a:solidFill>
              <a:schemeClr val="bg1"/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3</a:t>
          </a:r>
          <a:endParaRPr lang="en-US" dirty="0">
            <a:solidFill>
              <a:schemeClr val="bg1"/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3</a:t>
          </a:r>
          <a:endParaRPr lang="en-US" dirty="0">
            <a:solidFill>
              <a:schemeClr val="bg1"/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3</a:t>
          </a:r>
          <a:endParaRPr lang="en-US" dirty="0">
            <a:solidFill>
              <a:schemeClr val="bg1"/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Introduction</a:t>
          </a:r>
          <a:endParaRPr lang="en-US" dirty="0">
            <a:solidFill>
              <a:schemeClr val="bg1"/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Conclusion</a:t>
          </a:r>
          <a:endParaRPr lang="en-US" dirty="0">
            <a:solidFill>
              <a:schemeClr val="bg1"/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120D3E9-39D0-4DAC-BB47-A9D63A4007FD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F6A1E026-251F-4119-8FE1-B1286D0AFC10}">
      <dgm:prSet phldrT="[Text]"/>
      <dgm:spPr/>
      <dgm:t>
        <a:bodyPr/>
        <a:lstStyle/>
        <a:p>
          <a:r>
            <a:rPr lang="en-US" dirty="0" smtClean="0"/>
            <a:t>Year 1</a:t>
          </a:r>
          <a:endParaRPr lang="en-US" dirty="0"/>
        </a:p>
      </dgm:t>
    </dgm:pt>
    <dgm:pt modelId="{6FF0D508-DA53-450A-95F7-AD1CC9A8087F}" type="parTrans" cxnId="{20A1C62D-15C0-45C7-A441-FAC1A8BC801E}">
      <dgm:prSet/>
      <dgm:spPr/>
      <dgm:t>
        <a:bodyPr/>
        <a:lstStyle/>
        <a:p>
          <a:endParaRPr lang="en-US"/>
        </a:p>
      </dgm:t>
    </dgm:pt>
    <dgm:pt modelId="{0D441A63-AACC-41A7-93FC-9005FFB30E88}" type="sibTrans" cxnId="{20A1C62D-15C0-45C7-A441-FAC1A8BC801E}">
      <dgm:prSet/>
      <dgm:spPr/>
      <dgm:t>
        <a:bodyPr/>
        <a:lstStyle/>
        <a:p>
          <a:endParaRPr lang="en-US"/>
        </a:p>
      </dgm:t>
    </dgm:pt>
    <dgm:pt modelId="{8C804E85-DC9D-45E3-981E-CD87F34CAC3C}">
      <dgm:prSet phldrT="[Text]"/>
      <dgm:spPr/>
      <dgm:t>
        <a:bodyPr/>
        <a:lstStyle/>
        <a:p>
          <a:r>
            <a:rPr lang="en-US" dirty="0" smtClean="0"/>
            <a:t>Year2</a:t>
          </a:r>
          <a:endParaRPr lang="en-US" dirty="0"/>
        </a:p>
      </dgm:t>
    </dgm:pt>
    <dgm:pt modelId="{B065F498-B1F5-4DD8-9B1C-E22D9530D807}" type="parTrans" cxnId="{DE18A6BD-CD3D-468B-AD38-33EACEA97F21}">
      <dgm:prSet/>
      <dgm:spPr/>
      <dgm:t>
        <a:bodyPr/>
        <a:lstStyle/>
        <a:p>
          <a:endParaRPr lang="en-US"/>
        </a:p>
      </dgm:t>
    </dgm:pt>
    <dgm:pt modelId="{6365734A-472C-49D5-9D6A-F629BFCFA86C}" type="sibTrans" cxnId="{DE18A6BD-CD3D-468B-AD38-33EACEA97F21}">
      <dgm:prSet/>
      <dgm:spPr/>
      <dgm:t>
        <a:bodyPr/>
        <a:lstStyle/>
        <a:p>
          <a:endParaRPr lang="en-US"/>
        </a:p>
      </dgm:t>
    </dgm:pt>
    <dgm:pt modelId="{B1F631EF-FEE1-41BC-B44A-FE11B3C5AC8F}">
      <dgm:prSet phldrT="[Text]"/>
      <dgm:spPr/>
      <dgm:t>
        <a:bodyPr/>
        <a:lstStyle/>
        <a:p>
          <a:r>
            <a:rPr lang="en-US" dirty="0" smtClean="0"/>
            <a:t>Year3</a:t>
          </a:r>
          <a:endParaRPr lang="en-US" dirty="0"/>
        </a:p>
      </dgm:t>
    </dgm:pt>
    <dgm:pt modelId="{26FCA884-9A90-4214-ADCB-156626A6EF94}" type="parTrans" cxnId="{3F530942-290C-42C7-B86C-4ACD61AC17D9}">
      <dgm:prSet/>
      <dgm:spPr/>
      <dgm:t>
        <a:bodyPr/>
        <a:lstStyle/>
        <a:p>
          <a:endParaRPr lang="en-US"/>
        </a:p>
      </dgm:t>
    </dgm:pt>
    <dgm:pt modelId="{6DFB80D2-305B-49B7-B9D3-A4164E28FA03}" type="sibTrans" cxnId="{3F530942-290C-42C7-B86C-4ACD61AC17D9}">
      <dgm:prSet/>
      <dgm:spPr/>
      <dgm:t>
        <a:bodyPr/>
        <a:lstStyle/>
        <a:p>
          <a:endParaRPr lang="en-US"/>
        </a:p>
      </dgm:t>
    </dgm:pt>
    <dgm:pt modelId="{264DF08E-F0B9-4CD6-9DB2-7E8FBB53C88B}">
      <dgm:prSet phldrT="[Text]"/>
      <dgm:spPr/>
      <dgm:t>
        <a:bodyPr/>
        <a:lstStyle/>
        <a:p>
          <a:r>
            <a:rPr lang="en-US" dirty="0" smtClean="0"/>
            <a:t>Conceptual modeling</a:t>
          </a:r>
          <a:endParaRPr lang="en-US" dirty="0"/>
        </a:p>
      </dgm:t>
    </dgm:pt>
    <dgm:pt modelId="{A01DADFA-3484-46B0-B0E1-8DEBA8FC7452}" type="parTrans" cxnId="{7DCF1AC9-FFAB-4C73-BA3C-9BF1AEC632FD}">
      <dgm:prSet/>
      <dgm:spPr/>
      <dgm:t>
        <a:bodyPr/>
        <a:lstStyle/>
        <a:p>
          <a:endParaRPr lang="en-US"/>
        </a:p>
      </dgm:t>
    </dgm:pt>
    <dgm:pt modelId="{BABD4776-536B-42E2-AB32-8E3AF0151A82}" type="sibTrans" cxnId="{7DCF1AC9-FFAB-4C73-BA3C-9BF1AEC632FD}">
      <dgm:prSet/>
      <dgm:spPr/>
      <dgm:t>
        <a:bodyPr/>
        <a:lstStyle/>
        <a:p>
          <a:endParaRPr lang="en-US"/>
        </a:p>
      </dgm:t>
    </dgm:pt>
    <dgm:pt modelId="{B33D130B-59D2-4F62-9BA6-92E8AF7E5C72}">
      <dgm:prSet phldrT="[Text]"/>
      <dgm:spPr/>
      <dgm:t>
        <a:bodyPr/>
        <a:lstStyle/>
        <a:p>
          <a:r>
            <a:rPr lang="en-US" dirty="0" smtClean="0"/>
            <a:t>Sensitivity analysis</a:t>
          </a:r>
          <a:endParaRPr lang="en-US" dirty="0"/>
        </a:p>
      </dgm:t>
    </dgm:pt>
    <dgm:pt modelId="{4CF1B94E-9C93-4CA0-BFBA-1C88996D5FDF}" type="parTrans" cxnId="{DC556A47-3E6A-4393-89DB-33CC81FD441E}">
      <dgm:prSet/>
      <dgm:spPr/>
      <dgm:t>
        <a:bodyPr/>
        <a:lstStyle/>
        <a:p>
          <a:endParaRPr lang="en-US"/>
        </a:p>
      </dgm:t>
    </dgm:pt>
    <dgm:pt modelId="{FF0A1F7E-1FC5-4C11-B2C3-5481713CEBA8}" type="sibTrans" cxnId="{DC556A47-3E6A-4393-89DB-33CC81FD441E}">
      <dgm:prSet/>
      <dgm:spPr/>
      <dgm:t>
        <a:bodyPr/>
        <a:lstStyle/>
        <a:p>
          <a:endParaRPr lang="en-US"/>
        </a:p>
      </dgm:t>
    </dgm:pt>
    <dgm:pt modelId="{653D69A4-CE11-4DD4-AF72-2D13FF7CE3C7}">
      <dgm:prSet phldrT="[Text]"/>
      <dgm:spPr/>
      <dgm:t>
        <a:bodyPr/>
        <a:lstStyle/>
        <a:p>
          <a:r>
            <a:rPr lang="en-US" dirty="0" smtClean="0"/>
            <a:t>Post-mining heat distribution in mines</a:t>
          </a:r>
          <a:endParaRPr lang="en-US" dirty="0"/>
        </a:p>
      </dgm:t>
    </dgm:pt>
    <dgm:pt modelId="{37197CCD-ED51-4490-BAAC-48878C3AF1A7}" type="parTrans" cxnId="{EB24B981-2180-480F-B374-16F164230E01}">
      <dgm:prSet/>
      <dgm:spPr/>
      <dgm:t>
        <a:bodyPr/>
        <a:lstStyle/>
        <a:p>
          <a:endParaRPr lang="en-US"/>
        </a:p>
      </dgm:t>
    </dgm:pt>
    <dgm:pt modelId="{D30EE7DF-6EC1-4F18-BEAA-F5A120A4E51B}" type="sibTrans" cxnId="{EB24B981-2180-480F-B374-16F164230E01}">
      <dgm:prSet/>
      <dgm:spPr/>
      <dgm:t>
        <a:bodyPr/>
        <a:lstStyle/>
        <a:p>
          <a:endParaRPr lang="en-US"/>
        </a:p>
      </dgm:t>
    </dgm:pt>
    <dgm:pt modelId="{92D9B72E-2455-47A1-B989-8C1E072CFE09}">
      <dgm:prSet phldrT="[Text]"/>
      <dgm:spPr/>
      <dgm:t>
        <a:bodyPr/>
        <a:lstStyle/>
        <a:p>
          <a:r>
            <a:rPr lang="en-US" dirty="0" smtClean="0"/>
            <a:t>Geometrical analysis</a:t>
          </a:r>
          <a:endParaRPr lang="en-US" dirty="0"/>
        </a:p>
      </dgm:t>
    </dgm:pt>
    <dgm:pt modelId="{A8CB9AB9-9C92-41B4-9746-6DBAFC64586F}" type="parTrans" cxnId="{1AF8D788-2C8B-4763-8170-55E93DCBB0A5}">
      <dgm:prSet/>
      <dgm:spPr/>
      <dgm:t>
        <a:bodyPr/>
        <a:lstStyle/>
        <a:p>
          <a:endParaRPr lang="en-US"/>
        </a:p>
      </dgm:t>
    </dgm:pt>
    <dgm:pt modelId="{41888EF7-7DD9-4598-9CDC-04C35B41289A}" type="sibTrans" cxnId="{1AF8D788-2C8B-4763-8170-55E93DCBB0A5}">
      <dgm:prSet/>
      <dgm:spPr/>
      <dgm:t>
        <a:bodyPr/>
        <a:lstStyle/>
        <a:p>
          <a:endParaRPr lang="en-US"/>
        </a:p>
      </dgm:t>
    </dgm:pt>
    <dgm:pt modelId="{116EABF1-5E69-4961-BCEB-60E8DE5A53E5}">
      <dgm:prSet phldrT="[Text]"/>
      <dgm:spPr/>
      <dgm:t>
        <a:bodyPr/>
        <a:lstStyle/>
        <a:p>
          <a:r>
            <a:rPr lang="en-US" dirty="0" smtClean="0"/>
            <a:t>Geothermal potential evaluation</a:t>
          </a:r>
          <a:endParaRPr lang="en-US" dirty="0"/>
        </a:p>
      </dgm:t>
    </dgm:pt>
    <dgm:pt modelId="{30A53046-3EE0-4E56-8DD2-DA524B1A7781}" type="parTrans" cxnId="{B4850392-8EC8-4E56-BD9D-362029940FBB}">
      <dgm:prSet/>
      <dgm:spPr/>
      <dgm:t>
        <a:bodyPr/>
        <a:lstStyle/>
        <a:p>
          <a:endParaRPr lang="en-US"/>
        </a:p>
      </dgm:t>
    </dgm:pt>
    <dgm:pt modelId="{E6D9F679-2A6E-481A-A1D3-882EB6CC1104}" type="sibTrans" cxnId="{B4850392-8EC8-4E56-BD9D-362029940FBB}">
      <dgm:prSet/>
      <dgm:spPr/>
      <dgm:t>
        <a:bodyPr/>
        <a:lstStyle/>
        <a:p>
          <a:endParaRPr lang="en-US"/>
        </a:p>
      </dgm:t>
    </dgm:pt>
    <dgm:pt modelId="{9CC44D31-176E-4C9E-A59E-F8F3A2D63AC3}">
      <dgm:prSet phldrT="[Text]"/>
      <dgm:spPr/>
      <dgm:t>
        <a:bodyPr/>
        <a:lstStyle/>
        <a:p>
          <a:r>
            <a:rPr lang="en-US" dirty="0" err="1" smtClean="0"/>
            <a:t>Advective</a:t>
          </a:r>
          <a:r>
            <a:rPr lang="en-US" dirty="0" smtClean="0"/>
            <a:t>/diffusive transport</a:t>
          </a:r>
          <a:endParaRPr lang="en-US" dirty="0"/>
        </a:p>
      </dgm:t>
    </dgm:pt>
    <dgm:pt modelId="{C3508300-F7A6-4224-B94B-05E11278CF90}" type="parTrans" cxnId="{903FBE7E-3C03-4DEC-B3F0-A8DADD3BF111}">
      <dgm:prSet/>
      <dgm:spPr/>
      <dgm:t>
        <a:bodyPr/>
        <a:lstStyle/>
        <a:p>
          <a:endParaRPr lang="en-US"/>
        </a:p>
      </dgm:t>
    </dgm:pt>
    <dgm:pt modelId="{7673F7E3-E239-4580-A5D3-F9B34EC3F6C8}" type="sibTrans" cxnId="{903FBE7E-3C03-4DEC-B3F0-A8DADD3BF111}">
      <dgm:prSet/>
      <dgm:spPr/>
      <dgm:t>
        <a:bodyPr/>
        <a:lstStyle/>
        <a:p>
          <a:endParaRPr lang="en-US"/>
        </a:p>
      </dgm:t>
    </dgm:pt>
    <dgm:pt modelId="{1F2A343A-B31F-495E-B940-A4D32BCCE6ED}">
      <dgm:prSet phldrT="[Text]"/>
      <dgm:spPr/>
      <dgm:t>
        <a:bodyPr/>
        <a:lstStyle/>
        <a:p>
          <a:r>
            <a:rPr lang="en-US" dirty="0" smtClean="0"/>
            <a:t>Vertical/horizontal heat fluxes</a:t>
          </a:r>
          <a:endParaRPr lang="en-US" dirty="0"/>
        </a:p>
      </dgm:t>
    </dgm:pt>
    <dgm:pt modelId="{B0EAD299-B866-4DD8-8410-5305149AB264}" type="parTrans" cxnId="{90B0B879-B102-4B81-8C81-5E49027EFAF5}">
      <dgm:prSet/>
      <dgm:spPr/>
      <dgm:t>
        <a:bodyPr/>
        <a:lstStyle/>
        <a:p>
          <a:endParaRPr lang="en-US"/>
        </a:p>
      </dgm:t>
    </dgm:pt>
    <dgm:pt modelId="{A8E16327-C32F-4E3E-A561-776585A85390}" type="sibTrans" cxnId="{90B0B879-B102-4B81-8C81-5E49027EFAF5}">
      <dgm:prSet/>
      <dgm:spPr/>
      <dgm:t>
        <a:bodyPr/>
        <a:lstStyle/>
        <a:p>
          <a:endParaRPr lang="en-US"/>
        </a:p>
      </dgm:t>
    </dgm:pt>
    <dgm:pt modelId="{EE0B5AD1-B0A4-4BBD-9D76-0F535AE931E5}">
      <dgm:prSet phldrT="[Text]"/>
      <dgm:spPr/>
      <dgm:t>
        <a:bodyPr/>
        <a:lstStyle/>
        <a:p>
          <a:r>
            <a:rPr lang="en-US" dirty="0" smtClean="0"/>
            <a:t>Heat extraction model</a:t>
          </a:r>
          <a:endParaRPr lang="en-US" dirty="0"/>
        </a:p>
      </dgm:t>
    </dgm:pt>
    <dgm:pt modelId="{B11F8408-24BD-4203-926F-73BE14CF1B21}" type="parTrans" cxnId="{840CA3F6-811D-4DCF-BF87-65BC0A99A443}">
      <dgm:prSet/>
      <dgm:spPr/>
      <dgm:t>
        <a:bodyPr/>
        <a:lstStyle/>
        <a:p>
          <a:endParaRPr lang="en-US"/>
        </a:p>
      </dgm:t>
    </dgm:pt>
    <dgm:pt modelId="{6F14BE6B-5775-478A-8633-C54183481A5C}" type="sibTrans" cxnId="{840CA3F6-811D-4DCF-BF87-65BC0A99A443}">
      <dgm:prSet/>
      <dgm:spPr/>
      <dgm:t>
        <a:bodyPr/>
        <a:lstStyle/>
        <a:p>
          <a:endParaRPr lang="en-US"/>
        </a:p>
      </dgm:t>
    </dgm:pt>
    <dgm:pt modelId="{5B952D79-B5E3-4470-AD09-8249D4173E09}">
      <dgm:prSet phldrT="[Text]"/>
      <dgm:spPr/>
      <dgm:t>
        <a:bodyPr/>
        <a:lstStyle/>
        <a:p>
          <a:r>
            <a:rPr lang="en-US" dirty="0" smtClean="0"/>
            <a:t>Case </a:t>
          </a:r>
          <a:r>
            <a:rPr lang="en-US" dirty="0" smtClean="0"/>
            <a:t>study</a:t>
          </a:r>
          <a:endParaRPr lang="en-US" dirty="0"/>
        </a:p>
      </dgm:t>
    </dgm:pt>
    <dgm:pt modelId="{C70D6BA3-8A31-484A-A31B-9960EA51B4B8}" type="parTrans" cxnId="{9263DDF8-4B54-405D-9FE1-89EF9F3D001C}">
      <dgm:prSet/>
      <dgm:spPr/>
      <dgm:t>
        <a:bodyPr/>
        <a:lstStyle/>
        <a:p>
          <a:endParaRPr lang="en-US"/>
        </a:p>
      </dgm:t>
    </dgm:pt>
    <dgm:pt modelId="{4E8CB570-1CB1-46FA-ADC0-6B229FECD213}" type="sibTrans" cxnId="{9263DDF8-4B54-405D-9FE1-89EF9F3D001C}">
      <dgm:prSet/>
      <dgm:spPr/>
      <dgm:t>
        <a:bodyPr/>
        <a:lstStyle/>
        <a:p>
          <a:endParaRPr lang="en-US"/>
        </a:p>
      </dgm:t>
    </dgm:pt>
    <dgm:pt modelId="{A502B513-52A2-4A17-B633-B6F102F41CD4}">
      <dgm:prSet phldrT="[Text]"/>
      <dgm:spPr/>
      <dgm:t>
        <a:bodyPr/>
        <a:lstStyle/>
        <a:p>
          <a:pPr rtl="0"/>
          <a:r>
            <a:rPr lang="fr-FR" dirty="0" smtClean="0"/>
            <a:t>Spatial </a:t>
          </a:r>
          <a:r>
            <a:rPr lang="fr-FR" dirty="0" err="1" smtClean="0"/>
            <a:t>analysis</a:t>
          </a:r>
          <a:r>
            <a:rPr lang="fr-FR" dirty="0" smtClean="0"/>
            <a:t> of </a:t>
          </a:r>
          <a:r>
            <a:rPr lang="fr-FR" dirty="0" err="1" smtClean="0"/>
            <a:t>temperature</a:t>
          </a:r>
          <a:r>
            <a:rPr lang="fr-FR" dirty="0" smtClean="0"/>
            <a:t> distribution in the UK</a:t>
          </a:r>
          <a:endParaRPr lang="en-US" dirty="0"/>
        </a:p>
      </dgm:t>
    </dgm:pt>
    <dgm:pt modelId="{819FC645-DDD3-4F03-BE59-0C71D7D95C21}" type="parTrans" cxnId="{93F25A26-223A-4400-8ABD-B2F34FF0E75C}">
      <dgm:prSet/>
      <dgm:spPr/>
    </dgm:pt>
    <dgm:pt modelId="{12459D70-69B4-4C65-8D09-FB3DD687152E}" type="sibTrans" cxnId="{93F25A26-223A-4400-8ABD-B2F34FF0E75C}">
      <dgm:prSet/>
      <dgm:spPr/>
    </dgm:pt>
    <dgm:pt modelId="{0B8686B7-AD67-46DA-8A6B-3F949D122113}" type="pres">
      <dgm:prSet presAssocID="{1120D3E9-39D0-4DAC-BB47-A9D63A4007FD}" presName="Name0" presStyleCnt="0">
        <dgm:presLayoutVars>
          <dgm:dir/>
          <dgm:resizeHandles val="exact"/>
        </dgm:presLayoutVars>
      </dgm:prSet>
      <dgm:spPr/>
    </dgm:pt>
    <dgm:pt modelId="{F66414E1-75D9-48DA-9D52-C4AA8993B291}" type="pres">
      <dgm:prSet presAssocID="{F6A1E026-251F-4119-8FE1-B1286D0AFC10}" presName="composite" presStyleCnt="0"/>
      <dgm:spPr/>
    </dgm:pt>
    <dgm:pt modelId="{EB8BB49D-8B6E-4D18-A1CF-876224E7A291}" type="pres">
      <dgm:prSet presAssocID="{F6A1E026-251F-4119-8FE1-B1286D0AFC10}" presName="bgChev" presStyleLbl="node1" presStyleIdx="0" presStyleCnt="3"/>
      <dgm:spPr/>
    </dgm:pt>
    <dgm:pt modelId="{62781AB7-AEAF-479C-9901-8F2D0B9DE092}" type="pres">
      <dgm:prSet presAssocID="{F6A1E026-251F-4119-8FE1-B1286D0AFC10}" presName="tx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CC9FC-339B-4924-B434-C055D9DE4DA9}" type="pres">
      <dgm:prSet presAssocID="{0D441A63-AACC-41A7-93FC-9005FFB30E88}" presName="compositeSpace" presStyleCnt="0"/>
      <dgm:spPr/>
    </dgm:pt>
    <dgm:pt modelId="{8726AE10-4927-4EA2-8C98-C30E6EE1A107}" type="pres">
      <dgm:prSet presAssocID="{8C804E85-DC9D-45E3-981E-CD87F34CAC3C}" presName="composite" presStyleCnt="0"/>
      <dgm:spPr/>
    </dgm:pt>
    <dgm:pt modelId="{4BCA4905-CB9B-4BC7-8BA3-C3E5D704B5E5}" type="pres">
      <dgm:prSet presAssocID="{8C804E85-DC9D-45E3-981E-CD87F34CAC3C}" presName="bgChev" presStyleLbl="node1" presStyleIdx="1" presStyleCnt="3"/>
      <dgm:spPr/>
    </dgm:pt>
    <dgm:pt modelId="{F0078DC4-C833-4AF7-8EDD-0066F7D5D71A}" type="pres">
      <dgm:prSet presAssocID="{8C804E85-DC9D-45E3-981E-CD87F34CAC3C}" presName="tx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A6ECF-E0CF-41E6-9501-35E8DF022B8D}" type="pres">
      <dgm:prSet presAssocID="{6365734A-472C-49D5-9D6A-F629BFCFA86C}" presName="compositeSpace" presStyleCnt="0"/>
      <dgm:spPr/>
    </dgm:pt>
    <dgm:pt modelId="{E74DE101-5A1A-4CB4-8CD1-17DE5F68B87D}" type="pres">
      <dgm:prSet presAssocID="{B1F631EF-FEE1-41BC-B44A-FE11B3C5AC8F}" presName="composite" presStyleCnt="0"/>
      <dgm:spPr/>
    </dgm:pt>
    <dgm:pt modelId="{7842A844-9A4F-489E-A1F8-C4D7F50ABC5F}" type="pres">
      <dgm:prSet presAssocID="{B1F631EF-FEE1-41BC-B44A-FE11B3C5AC8F}" presName="bgChev" presStyleLbl="node1" presStyleIdx="2" presStyleCnt="3"/>
      <dgm:spPr/>
    </dgm:pt>
    <dgm:pt modelId="{0893FB5B-D8B0-465E-A1C4-4C5E2E9316CE}" type="pres">
      <dgm:prSet presAssocID="{B1F631EF-FEE1-41BC-B44A-FE11B3C5AC8F}" presName="tx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24B981-2180-480F-B374-16F164230E01}" srcId="{8C804E85-DC9D-45E3-981E-CD87F34CAC3C}" destId="{653D69A4-CE11-4DD4-AF72-2D13FF7CE3C7}" srcOrd="0" destOrd="0" parTransId="{37197CCD-ED51-4490-BAAC-48878C3AF1A7}" sibTransId="{D30EE7DF-6EC1-4F18-BEAA-F5A120A4E51B}"/>
    <dgm:cxn modelId="{1D6568D1-59A2-40C0-B1EC-73929552857D}" type="presOf" srcId="{9CC44D31-176E-4C9E-A59E-F8F3A2D63AC3}" destId="{62781AB7-AEAF-479C-9901-8F2D0B9DE092}" srcOrd="0" destOrd="3" presId="urn:microsoft.com/office/officeart/2005/8/layout/chevronAccent+Icon"/>
    <dgm:cxn modelId="{D93A1F14-C4C6-410B-B953-5CC2FE0C0309}" type="presOf" srcId="{F6A1E026-251F-4119-8FE1-B1286D0AFC10}" destId="{62781AB7-AEAF-479C-9901-8F2D0B9DE092}" srcOrd="0" destOrd="0" presId="urn:microsoft.com/office/officeart/2005/8/layout/chevronAccent+Icon"/>
    <dgm:cxn modelId="{3294F6AF-8422-4486-976E-E23527E7B42E}" type="presOf" srcId="{A502B513-52A2-4A17-B633-B6F102F41CD4}" destId="{0893FB5B-D8B0-465E-A1C4-4C5E2E9316CE}" srcOrd="0" destOrd="2" presId="urn:microsoft.com/office/officeart/2005/8/layout/chevronAccent+Icon"/>
    <dgm:cxn modelId="{3F530942-290C-42C7-B86C-4ACD61AC17D9}" srcId="{1120D3E9-39D0-4DAC-BB47-A9D63A4007FD}" destId="{B1F631EF-FEE1-41BC-B44A-FE11B3C5AC8F}" srcOrd="2" destOrd="0" parTransId="{26FCA884-9A90-4214-ADCB-156626A6EF94}" sibTransId="{6DFB80D2-305B-49B7-B9D3-A4164E28FA03}"/>
    <dgm:cxn modelId="{B4850392-8EC8-4E56-BD9D-362029940FBB}" srcId="{B1F631EF-FEE1-41BC-B44A-FE11B3C5AC8F}" destId="{116EABF1-5E69-4961-BCEB-60E8DE5A53E5}" srcOrd="0" destOrd="0" parTransId="{30A53046-3EE0-4E56-8DD2-DA524B1A7781}" sibTransId="{E6D9F679-2A6E-481A-A1D3-882EB6CC1104}"/>
    <dgm:cxn modelId="{660884C2-0ADF-4D5C-8FF4-145A261161E0}" type="presOf" srcId="{1F2A343A-B31F-495E-B940-A4D32BCCE6ED}" destId="{62781AB7-AEAF-479C-9901-8F2D0B9DE092}" srcOrd="0" destOrd="4" presId="urn:microsoft.com/office/officeart/2005/8/layout/chevronAccent+Icon"/>
    <dgm:cxn modelId="{903FBE7E-3C03-4DEC-B3F0-A8DADD3BF111}" srcId="{F6A1E026-251F-4119-8FE1-B1286D0AFC10}" destId="{9CC44D31-176E-4C9E-A59E-F8F3A2D63AC3}" srcOrd="2" destOrd="0" parTransId="{C3508300-F7A6-4224-B94B-05E11278CF90}" sibTransId="{7673F7E3-E239-4580-A5D3-F9B34EC3F6C8}"/>
    <dgm:cxn modelId="{8F068410-6514-40AE-A7A1-7FFFF4EF06CD}" type="presOf" srcId="{116EABF1-5E69-4961-BCEB-60E8DE5A53E5}" destId="{0893FB5B-D8B0-465E-A1C4-4C5E2E9316CE}" srcOrd="0" destOrd="1" presId="urn:microsoft.com/office/officeart/2005/8/layout/chevronAccent+Icon"/>
    <dgm:cxn modelId="{7C6CBF30-D9ED-4852-A28D-8F7D232E70D8}" type="presOf" srcId="{1120D3E9-39D0-4DAC-BB47-A9D63A4007FD}" destId="{0B8686B7-AD67-46DA-8A6B-3F949D122113}" srcOrd="0" destOrd="0" presId="urn:microsoft.com/office/officeart/2005/8/layout/chevronAccent+Icon"/>
    <dgm:cxn modelId="{7FC84DA7-9CAF-4853-9972-279B52620838}" type="presOf" srcId="{B1F631EF-FEE1-41BC-B44A-FE11B3C5AC8F}" destId="{0893FB5B-D8B0-465E-A1C4-4C5E2E9316CE}" srcOrd="0" destOrd="0" presId="urn:microsoft.com/office/officeart/2005/8/layout/chevronAccent+Icon"/>
    <dgm:cxn modelId="{1AF8D788-2C8B-4763-8170-55E93DCBB0A5}" srcId="{8C804E85-DC9D-45E3-981E-CD87F34CAC3C}" destId="{92D9B72E-2455-47A1-B989-8C1E072CFE09}" srcOrd="2" destOrd="0" parTransId="{A8CB9AB9-9C92-41B4-9746-6DBAFC64586F}" sibTransId="{41888EF7-7DD9-4598-9CDC-04C35B41289A}"/>
    <dgm:cxn modelId="{6A9E3FE7-C738-4AAF-AB48-8D90B3A923F9}" type="presOf" srcId="{264DF08E-F0B9-4CD6-9DB2-7E8FBB53C88B}" destId="{62781AB7-AEAF-479C-9901-8F2D0B9DE092}" srcOrd="0" destOrd="1" presId="urn:microsoft.com/office/officeart/2005/8/layout/chevronAccent+Icon"/>
    <dgm:cxn modelId="{7DCF1AC9-FFAB-4C73-BA3C-9BF1AEC632FD}" srcId="{F6A1E026-251F-4119-8FE1-B1286D0AFC10}" destId="{264DF08E-F0B9-4CD6-9DB2-7E8FBB53C88B}" srcOrd="0" destOrd="0" parTransId="{A01DADFA-3484-46B0-B0E1-8DEBA8FC7452}" sibTransId="{BABD4776-536B-42E2-AB32-8E3AF0151A82}"/>
    <dgm:cxn modelId="{75F2895C-078D-4730-AC59-76974B2985F4}" type="presOf" srcId="{653D69A4-CE11-4DD4-AF72-2D13FF7CE3C7}" destId="{F0078DC4-C833-4AF7-8EDD-0066F7D5D71A}" srcOrd="0" destOrd="1" presId="urn:microsoft.com/office/officeart/2005/8/layout/chevronAccent+Icon"/>
    <dgm:cxn modelId="{9263DDF8-4B54-405D-9FE1-89EF9F3D001C}" srcId="{8C804E85-DC9D-45E3-981E-CD87F34CAC3C}" destId="{5B952D79-B5E3-4470-AD09-8249D4173E09}" srcOrd="1" destOrd="0" parTransId="{C70D6BA3-8A31-484A-A31B-9960EA51B4B8}" sibTransId="{4E8CB570-1CB1-46FA-ADC0-6B229FECD213}"/>
    <dgm:cxn modelId="{DE18A6BD-CD3D-468B-AD38-33EACEA97F21}" srcId="{1120D3E9-39D0-4DAC-BB47-A9D63A4007FD}" destId="{8C804E85-DC9D-45E3-981E-CD87F34CAC3C}" srcOrd="1" destOrd="0" parTransId="{B065F498-B1F5-4DD8-9B1C-E22D9530D807}" sibTransId="{6365734A-472C-49D5-9D6A-F629BFCFA86C}"/>
    <dgm:cxn modelId="{A02A60D7-2D17-4773-AF81-99E1777764F2}" type="presOf" srcId="{5B952D79-B5E3-4470-AD09-8249D4173E09}" destId="{F0078DC4-C833-4AF7-8EDD-0066F7D5D71A}" srcOrd="0" destOrd="2" presId="urn:microsoft.com/office/officeart/2005/8/layout/chevronAccent+Icon"/>
    <dgm:cxn modelId="{DC556A47-3E6A-4393-89DB-33CC81FD441E}" srcId="{F6A1E026-251F-4119-8FE1-B1286D0AFC10}" destId="{B33D130B-59D2-4F62-9BA6-92E8AF7E5C72}" srcOrd="4" destOrd="0" parTransId="{4CF1B94E-9C93-4CA0-BFBA-1C88996D5FDF}" sibTransId="{FF0A1F7E-1FC5-4C11-B2C3-5481713CEBA8}"/>
    <dgm:cxn modelId="{840CA3F6-811D-4DCF-BF87-65BC0A99A443}" srcId="{F6A1E026-251F-4119-8FE1-B1286D0AFC10}" destId="{EE0B5AD1-B0A4-4BBD-9D76-0F535AE931E5}" srcOrd="1" destOrd="0" parTransId="{B11F8408-24BD-4203-926F-73BE14CF1B21}" sibTransId="{6F14BE6B-5775-478A-8633-C54183481A5C}"/>
    <dgm:cxn modelId="{E326C61F-A370-4194-94B4-117AB618C7A8}" type="presOf" srcId="{8C804E85-DC9D-45E3-981E-CD87F34CAC3C}" destId="{F0078DC4-C833-4AF7-8EDD-0066F7D5D71A}" srcOrd="0" destOrd="0" presId="urn:microsoft.com/office/officeart/2005/8/layout/chevronAccent+Icon"/>
    <dgm:cxn modelId="{D00AD00B-6BAB-41CF-8B0D-1174557FD477}" type="presOf" srcId="{92D9B72E-2455-47A1-B989-8C1E072CFE09}" destId="{F0078DC4-C833-4AF7-8EDD-0066F7D5D71A}" srcOrd="0" destOrd="3" presId="urn:microsoft.com/office/officeart/2005/8/layout/chevronAccent+Icon"/>
    <dgm:cxn modelId="{90B0B879-B102-4B81-8C81-5E49027EFAF5}" srcId="{F6A1E026-251F-4119-8FE1-B1286D0AFC10}" destId="{1F2A343A-B31F-495E-B940-A4D32BCCE6ED}" srcOrd="3" destOrd="0" parTransId="{B0EAD299-B866-4DD8-8410-5305149AB264}" sibTransId="{A8E16327-C32F-4E3E-A561-776585A85390}"/>
    <dgm:cxn modelId="{20A1C62D-15C0-45C7-A441-FAC1A8BC801E}" srcId="{1120D3E9-39D0-4DAC-BB47-A9D63A4007FD}" destId="{F6A1E026-251F-4119-8FE1-B1286D0AFC10}" srcOrd="0" destOrd="0" parTransId="{6FF0D508-DA53-450A-95F7-AD1CC9A8087F}" sibTransId="{0D441A63-AACC-41A7-93FC-9005FFB30E88}"/>
    <dgm:cxn modelId="{93F25A26-223A-4400-8ABD-B2F34FF0E75C}" srcId="{B1F631EF-FEE1-41BC-B44A-FE11B3C5AC8F}" destId="{A502B513-52A2-4A17-B633-B6F102F41CD4}" srcOrd="1" destOrd="0" parTransId="{819FC645-DDD3-4F03-BE59-0C71D7D95C21}" sibTransId="{12459D70-69B4-4C65-8D09-FB3DD687152E}"/>
    <dgm:cxn modelId="{C33E80BB-80FE-43AD-BED2-16342ACCE839}" type="presOf" srcId="{EE0B5AD1-B0A4-4BBD-9D76-0F535AE931E5}" destId="{62781AB7-AEAF-479C-9901-8F2D0B9DE092}" srcOrd="0" destOrd="2" presId="urn:microsoft.com/office/officeart/2005/8/layout/chevronAccent+Icon"/>
    <dgm:cxn modelId="{0A4C1015-E1D6-4FA2-96D1-0CC4D48F4D4E}" type="presOf" srcId="{B33D130B-59D2-4F62-9BA6-92E8AF7E5C72}" destId="{62781AB7-AEAF-479C-9901-8F2D0B9DE092}" srcOrd="0" destOrd="5" presId="urn:microsoft.com/office/officeart/2005/8/layout/chevronAccent+Icon"/>
    <dgm:cxn modelId="{A56DEE32-2C5D-4AF9-BDA0-DBC35192DD4F}" type="presParOf" srcId="{0B8686B7-AD67-46DA-8A6B-3F949D122113}" destId="{F66414E1-75D9-48DA-9D52-C4AA8993B291}" srcOrd="0" destOrd="0" presId="urn:microsoft.com/office/officeart/2005/8/layout/chevronAccent+Icon"/>
    <dgm:cxn modelId="{EBDD7D33-6E2C-4F7D-AEDA-315E82E9398D}" type="presParOf" srcId="{F66414E1-75D9-48DA-9D52-C4AA8993B291}" destId="{EB8BB49D-8B6E-4D18-A1CF-876224E7A291}" srcOrd="0" destOrd="0" presId="urn:microsoft.com/office/officeart/2005/8/layout/chevronAccent+Icon"/>
    <dgm:cxn modelId="{A50BA6F2-AD53-4278-B872-4CE872639548}" type="presParOf" srcId="{F66414E1-75D9-48DA-9D52-C4AA8993B291}" destId="{62781AB7-AEAF-479C-9901-8F2D0B9DE092}" srcOrd="1" destOrd="0" presId="urn:microsoft.com/office/officeart/2005/8/layout/chevronAccent+Icon"/>
    <dgm:cxn modelId="{4A59F1C8-232F-4DE3-8F2A-2D502990213C}" type="presParOf" srcId="{0B8686B7-AD67-46DA-8A6B-3F949D122113}" destId="{8ACCC9FC-339B-4924-B434-C055D9DE4DA9}" srcOrd="1" destOrd="0" presId="urn:microsoft.com/office/officeart/2005/8/layout/chevronAccent+Icon"/>
    <dgm:cxn modelId="{D8D88C1F-E5E1-499B-8B01-A03D62C3D483}" type="presParOf" srcId="{0B8686B7-AD67-46DA-8A6B-3F949D122113}" destId="{8726AE10-4927-4EA2-8C98-C30E6EE1A107}" srcOrd="2" destOrd="0" presId="urn:microsoft.com/office/officeart/2005/8/layout/chevronAccent+Icon"/>
    <dgm:cxn modelId="{0B9CBBD1-E133-4308-A6EB-ACC0AD2AD291}" type="presParOf" srcId="{8726AE10-4927-4EA2-8C98-C30E6EE1A107}" destId="{4BCA4905-CB9B-4BC7-8BA3-C3E5D704B5E5}" srcOrd="0" destOrd="0" presId="urn:microsoft.com/office/officeart/2005/8/layout/chevronAccent+Icon"/>
    <dgm:cxn modelId="{A37A3BC6-8273-4F1E-8D0B-622A2A278526}" type="presParOf" srcId="{8726AE10-4927-4EA2-8C98-C30E6EE1A107}" destId="{F0078DC4-C833-4AF7-8EDD-0066F7D5D71A}" srcOrd="1" destOrd="0" presId="urn:microsoft.com/office/officeart/2005/8/layout/chevronAccent+Icon"/>
    <dgm:cxn modelId="{BE303682-B88E-4358-99F5-DF54647B735C}" type="presParOf" srcId="{0B8686B7-AD67-46DA-8A6B-3F949D122113}" destId="{D74A6ECF-E0CF-41E6-9501-35E8DF022B8D}" srcOrd="3" destOrd="0" presId="urn:microsoft.com/office/officeart/2005/8/layout/chevronAccent+Icon"/>
    <dgm:cxn modelId="{5268B1C2-9C93-46F3-BD5C-C3441BFB0043}" type="presParOf" srcId="{0B8686B7-AD67-46DA-8A6B-3F949D122113}" destId="{E74DE101-5A1A-4CB4-8CD1-17DE5F68B87D}" srcOrd="4" destOrd="0" presId="urn:microsoft.com/office/officeart/2005/8/layout/chevronAccent+Icon"/>
    <dgm:cxn modelId="{74EB3F33-82D7-4624-8F8A-CD0B88129529}" type="presParOf" srcId="{E74DE101-5A1A-4CB4-8CD1-17DE5F68B87D}" destId="{7842A844-9A4F-489E-A1F8-C4D7F50ABC5F}" srcOrd="0" destOrd="0" presId="urn:microsoft.com/office/officeart/2005/8/layout/chevronAccent+Icon"/>
    <dgm:cxn modelId="{DDAE659E-7991-4BD7-9CD8-FC30EAFD9010}" type="presParOf" srcId="{E74DE101-5A1A-4CB4-8CD1-17DE5F68B87D}" destId="{0893FB5B-D8B0-465E-A1C4-4C5E2E9316C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1</a:t>
          </a:r>
          <a:endParaRPr lang="en-US" dirty="0">
            <a:solidFill>
              <a:schemeClr val="bg1"/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1</a:t>
          </a:r>
          <a:endParaRPr lang="en-US" dirty="0">
            <a:solidFill>
              <a:schemeClr val="bg1"/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1</a:t>
          </a:r>
          <a:endParaRPr lang="en-US" dirty="0">
            <a:solidFill>
              <a:schemeClr val="bg1"/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1</a:t>
          </a:r>
          <a:endParaRPr lang="en-US" dirty="0">
            <a:solidFill>
              <a:schemeClr val="bg1"/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1</a:t>
          </a:r>
          <a:endParaRPr lang="en-US" dirty="0">
            <a:solidFill>
              <a:schemeClr val="bg1"/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1</a:t>
          </a:r>
          <a:endParaRPr lang="en-US" dirty="0">
            <a:solidFill>
              <a:schemeClr val="bg1"/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1</a:t>
          </a:r>
          <a:endParaRPr lang="en-US" dirty="0">
            <a:solidFill>
              <a:schemeClr val="bg1"/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F8F419-9856-47E2-B4B9-12E21E56AB1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29A134C0-07E3-4789-AAE7-D822FB5260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7BEB14D-CBBD-4701-A7E7-FEC04A7F682B}" type="par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B71EE8-8276-4AB2-873D-66319938C592}" type="sibTrans" cxnId="{9A4AC4AC-E6D9-4295-B927-2ED1CFE1B6A6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6E4818C-B024-4C3C-BFF4-D09BE2A41FBC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EED16B5-D077-4695-ABDB-2F90AE28A029}" type="par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2DD5800-1880-4DB5-BC92-E1B6E0CA3F50}" type="sibTrans" cxnId="{59974855-A0FC-454F-8C66-D8550C4AD28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75AD15D-B04D-420E-B189-9AB4C16B4173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A58E419-02BA-4707-9839-7077E70C0191}" type="par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29C8B423-956F-4132-8E6B-93C1D9247B38}" type="sibTrans" cxnId="{776BA48D-1161-4FC6-9463-81BB3E77A2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55EB492-0411-4059-8A40-EB169D17F80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Chapter 1</a:t>
          </a:r>
          <a:endParaRPr lang="en-US" dirty="0">
            <a:solidFill>
              <a:schemeClr val="bg1"/>
            </a:solidFill>
          </a:endParaRPr>
        </a:p>
      </dgm:t>
    </dgm:pt>
    <dgm:pt modelId="{2E45F25D-BE54-407C-80C8-7C1BCCD52FD4}" type="par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CCC92D3-9772-4563-8E70-8FB5FDA06651}" type="sibTrans" cxnId="{2827B1EC-C598-451B-A85B-3B8B3FAC7AC7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2F311E7-7F96-4EA9-9126-8DD34F942A05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C957F026-1CBD-4FAA-B0E2-18207D650D99}" type="par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FF148EA4-8729-43B8-8E73-CAC494149B7F}" type="sibTrans" cxnId="{0149878E-0D7D-4D00-BF79-908D5E2E3369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C93B3BD-E3E8-407E-8F85-6641D684A444}">
      <dgm:prSet phldrT="[Text]"/>
      <dgm:spPr/>
      <dgm:t>
        <a:bodyPr/>
        <a:lstStyle/>
        <a:p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6E64C93C-9C00-417F-A8C7-90BAC6133980}" type="par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C4CA03E-3D05-46EB-BC05-B1B6B396709E}" type="sibTrans" cxnId="{E631C762-2C44-449F-B5BE-F3E57FEEEC45}">
      <dgm:prSet/>
      <dgm:spPr/>
      <dgm:t>
        <a:bodyPr/>
        <a:lstStyle/>
        <a:p>
          <a:endParaRPr lang="en-US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FA2BDF-DFAD-4E19-8B5C-394F86BBB3D3}" type="pres">
      <dgm:prSet presAssocID="{9CF8F419-9856-47E2-B4B9-12E21E56AB1E}" presName="Name0" presStyleCnt="0">
        <dgm:presLayoutVars>
          <dgm:dir/>
          <dgm:resizeHandles val="exact"/>
        </dgm:presLayoutVars>
      </dgm:prSet>
      <dgm:spPr/>
    </dgm:pt>
    <dgm:pt modelId="{234D1458-E76C-4EB8-AD39-4216C8B2B24E}" type="pres">
      <dgm:prSet presAssocID="{29A134C0-07E3-4789-AAE7-D822FB526073}" presName="parTxOnly" presStyleLbl="node1" presStyleIdx="0" presStyleCnt="6">
        <dgm:presLayoutVars>
          <dgm:bulletEnabled val="1"/>
        </dgm:presLayoutVars>
      </dgm:prSet>
      <dgm:spPr/>
    </dgm:pt>
    <dgm:pt modelId="{581008F7-E892-4DAB-A77D-BCD65B5BF880}" type="pres">
      <dgm:prSet presAssocID="{6CB71EE8-8276-4AB2-873D-66319938C592}" presName="parSpace" presStyleCnt="0"/>
      <dgm:spPr/>
    </dgm:pt>
    <dgm:pt modelId="{BEA891C7-094F-4EC8-8D85-C40241DA92CB}" type="pres">
      <dgm:prSet presAssocID="{E55EB492-0411-4059-8A40-EB169D17F80B}" presName="parTxOnly" presStyleLbl="node1" presStyleIdx="1" presStyleCnt="6">
        <dgm:presLayoutVars>
          <dgm:bulletEnabled val="1"/>
        </dgm:presLayoutVars>
      </dgm:prSet>
      <dgm:spPr/>
    </dgm:pt>
    <dgm:pt modelId="{3F6E019B-34EC-4E5C-A131-3F21708F81C6}" type="pres">
      <dgm:prSet presAssocID="{6CCC92D3-9772-4563-8E70-8FB5FDA06651}" presName="parSpace" presStyleCnt="0"/>
      <dgm:spPr/>
    </dgm:pt>
    <dgm:pt modelId="{D0E6EBF9-947C-4059-97B9-0014AA0731F7}" type="pres">
      <dgm:prSet presAssocID="{26E4818C-B024-4C3C-BFF4-D09BE2A41FBC}" presName="parTxOnly" presStyleLbl="node1" presStyleIdx="2" presStyleCnt="6">
        <dgm:presLayoutVars>
          <dgm:bulletEnabled val="1"/>
        </dgm:presLayoutVars>
      </dgm:prSet>
      <dgm:spPr/>
    </dgm:pt>
    <dgm:pt modelId="{A44786C6-B4C0-4DBB-A920-E8A07D247A38}" type="pres">
      <dgm:prSet presAssocID="{42DD5800-1880-4DB5-BC92-E1B6E0CA3F50}" presName="parSpace" presStyleCnt="0"/>
      <dgm:spPr/>
    </dgm:pt>
    <dgm:pt modelId="{CA4DB878-654C-412E-92B8-35189086CC85}" type="pres">
      <dgm:prSet presAssocID="{375AD15D-B04D-420E-B189-9AB4C16B4173}" presName="parTxOnly" presStyleLbl="node1" presStyleIdx="3" presStyleCnt="6">
        <dgm:presLayoutVars>
          <dgm:bulletEnabled val="1"/>
        </dgm:presLayoutVars>
      </dgm:prSet>
      <dgm:spPr/>
    </dgm:pt>
    <dgm:pt modelId="{5D99B033-91B8-4102-B7B9-6178ACD5E38D}" type="pres">
      <dgm:prSet presAssocID="{29C8B423-956F-4132-8E6B-93C1D9247B38}" presName="parSpace" presStyleCnt="0"/>
      <dgm:spPr/>
    </dgm:pt>
    <dgm:pt modelId="{F167A5DE-1AB8-4022-BB01-35B7833863BC}" type="pres">
      <dgm:prSet presAssocID="{52F311E7-7F96-4EA9-9126-8DD34F942A05}" presName="parTxOnly" presStyleLbl="node1" presStyleIdx="4" presStyleCnt="6">
        <dgm:presLayoutVars>
          <dgm:bulletEnabled val="1"/>
        </dgm:presLayoutVars>
      </dgm:prSet>
      <dgm:spPr/>
    </dgm:pt>
    <dgm:pt modelId="{65F7DAB5-DF39-47D0-B62A-D82098A0D038}" type="pres">
      <dgm:prSet presAssocID="{FF148EA4-8729-43B8-8E73-CAC494149B7F}" presName="parSpace" presStyleCnt="0"/>
      <dgm:spPr/>
    </dgm:pt>
    <dgm:pt modelId="{131C2FE5-B8FE-4201-B101-9F74658DF083}" type="pres">
      <dgm:prSet presAssocID="{3C93B3BD-E3E8-407E-8F85-6641D684A444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52926B-C8F8-4924-994C-7B42119D2473}" type="presOf" srcId="{375AD15D-B04D-420E-B189-9AB4C16B4173}" destId="{CA4DB878-654C-412E-92B8-35189086CC85}" srcOrd="0" destOrd="0" presId="urn:microsoft.com/office/officeart/2005/8/layout/hChevron3"/>
    <dgm:cxn modelId="{B5931456-9F3B-4579-AC28-FF5364C26618}" type="presOf" srcId="{26E4818C-B024-4C3C-BFF4-D09BE2A41FBC}" destId="{D0E6EBF9-947C-4059-97B9-0014AA0731F7}" srcOrd="0" destOrd="0" presId="urn:microsoft.com/office/officeart/2005/8/layout/hChevron3"/>
    <dgm:cxn modelId="{064C300F-CF92-48E8-BE35-C2001A8DA718}" type="presOf" srcId="{3C93B3BD-E3E8-407E-8F85-6641D684A444}" destId="{131C2FE5-B8FE-4201-B101-9F74658DF083}" srcOrd="0" destOrd="0" presId="urn:microsoft.com/office/officeart/2005/8/layout/hChevron3"/>
    <dgm:cxn modelId="{CD2C3BA6-5669-4358-A184-0A82AD679C76}" type="presOf" srcId="{9CF8F419-9856-47E2-B4B9-12E21E56AB1E}" destId="{4AFA2BDF-DFAD-4E19-8B5C-394F86BBB3D3}" srcOrd="0" destOrd="0" presId="urn:microsoft.com/office/officeart/2005/8/layout/hChevron3"/>
    <dgm:cxn modelId="{59974855-A0FC-454F-8C66-D8550C4AD285}" srcId="{9CF8F419-9856-47E2-B4B9-12E21E56AB1E}" destId="{26E4818C-B024-4C3C-BFF4-D09BE2A41FBC}" srcOrd="2" destOrd="0" parTransId="{AEED16B5-D077-4695-ABDB-2F90AE28A029}" sibTransId="{42DD5800-1880-4DB5-BC92-E1B6E0CA3F50}"/>
    <dgm:cxn modelId="{9A4AC4AC-E6D9-4295-B927-2ED1CFE1B6A6}" srcId="{9CF8F419-9856-47E2-B4B9-12E21E56AB1E}" destId="{29A134C0-07E3-4789-AAE7-D822FB526073}" srcOrd="0" destOrd="0" parTransId="{67BEB14D-CBBD-4701-A7E7-FEC04A7F682B}" sibTransId="{6CB71EE8-8276-4AB2-873D-66319938C592}"/>
    <dgm:cxn modelId="{2827B1EC-C598-451B-A85B-3B8B3FAC7AC7}" srcId="{9CF8F419-9856-47E2-B4B9-12E21E56AB1E}" destId="{E55EB492-0411-4059-8A40-EB169D17F80B}" srcOrd="1" destOrd="0" parTransId="{2E45F25D-BE54-407C-80C8-7C1BCCD52FD4}" sibTransId="{6CCC92D3-9772-4563-8E70-8FB5FDA06651}"/>
    <dgm:cxn modelId="{776BA48D-1161-4FC6-9463-81BB3E77A269}" srcId="{9CF8F419-9856-47E2-B4B9-12E21E56AB1E}" destId="{375AD15D-B04D-420E-B189-9AB4C16B4173}" srcOrd="3" destOrd="0" parTransId="{8A58E419-02BA-4707-9839-7077E70C0191}" sibTransId="{29C8B423-956F-4132-8E6B-93C1D9247B38}"/>
    <dgm:cxn modelId="{0149878E-0D7D-4D00-BF79-908D5E2E3369}" srcId="{9CF8F419-9856-47E2-B4B9-12E21E56AB1E}" destId="{52F311E7-7F96-4EA9-9126-8DD34F942A05}" srcOrd="4" destOrd="0" parTransId="{C957F026-1CBD-4FAA-B0E2-18207D650D99}" sibTransId="{FF148EA4-8729-43B8-8E73-CAC494149B7F}"/>
    <dgm:cxn modelId="{2483C669-FA00-40EA-916C-69AB326956F3}" type="presOf" srcId="{E55EB492-0411-4059-8A40-EB169D17F80B}" destId="{BEA891C7-094F-4EC8-8D85-C40241DA92CB}" srcOrd="0" destOrd="0" presId="urn:microsoft.com/office/officeart/2005/8/layout/hChevron3"/>
    <dgm:cxn modelId="{E631C762-2C44-449F-B5BE-F3E57FEEEC45}" srcId="{9CF8F419-9856-47E2-B4B9-12E21E56AB1E}" destId="{3C93B3BD-E3E8-407E-8F85-6641D684A444}" srcOrd="5" destOrd="0" parTransId="{6E64C93C-9C00-417F-A8C7-90BAC6133980}" sibTransId="{8C4CA03E-3D05-46EB-BC05-B1B6B396709E}"/>
    <dgm:cxn modelId="{69EB3E95-0639-462F-B67C-EB1BF2500381}" type="presOf" srcId="{29A134C0-07E3-4789-AAE7-D822FB526073}" destId="{234D1458-E76C-4EB8-AD39-4216C8B2B24E}" srcOrd="0" destOrd="0" presId="urn:microsoft.com/office/officeart/2005/8/layout/hChevron3"/>
    <dgm:cxn modelId="{397A4A9D-32E2-43DF-851B-73C808073770}" type="presOf" srcId="{52F311E7-7F96-4EA9-9126-8DD34F942A05}" destId="{F167A5DE-1AB8-4022-BB01-35B7833863BC}" srcOrd="0" destOrd="0" presId="urn:microsoft.com/office/officeart/2005/8/layout/hChevron3"/>
    <dgm:cxn modelId="{C21F3783-06DE-4CBA-A4DE-A4D7F88CF0F9}" type="presParOf" srcId="{4AFA2BDF-DFAD-4E19-8B5C-394F86BBB3D3}" destId="{234D1458-E76C-4EB8-AD39-4216C8B2B24E}" srcOrd="0" destOrd="0" presId="urn:microsoft.com/office/officeart/2005/8/layout/hChevron3"/>
    <dgm:cxn modelId="{358E1ACD-D967-4DDD-9E3D-9CC61A58593B}" type="presParOf" srcId="{4AFA2BDF-DFAD-4E19-8B5C-394F86BBB3D3}" destId="{581008F7-E892-4DAB-A77D-BCD65B5BF880}" srcOrd="1" destOrd="0" presId="urn:microsoft.com/office/officeart/2005/8/layout/hChevron3"/>
    <dgm:cxn modelId="{5C558365-13F8-487A-A547-617A03003013}" type="presParOf" srcId="{4AFA2BDF-DFAD-4E19-8B5C-394F86BBB3D3}" destId="{BEA891C7-094F-4EC8-8D85-C40241DA92CB}" srcOrd="2" destOrd="0" presId="urn:microsoft.com/office/officeart/2005/8/layout/hChevron3"/>
    <dgm:cxn modelId="{B67C86AB-8D44-470C-BA5C-96CACEA803E7}" type="presParOf" srcId="{4AFA2BDF-DFAD-4E19-8B5C-394F86BBB3D3}" destId="{3F6E019B-34EC-4E5C-A131-3F21708F81C6}" srcOrd="3" destOrd="0" presId="urn:microsoft.com/office/officeart/2005/8/layout/hChevron3"/>
    <dgm:cxn modelId="{2894F950-80ED-4875-9660-629E1D331DA8}" type="presParOf" srcId="{4AFA2BDF-DFAD-4E19-8B5C-394F86BBB3D3}" destId="{D0E6EBF9-947C-4059-97B9-0014AA0731F7}" srcOrd="4" destOrd="0" presId="urn:microsoft.com/office/officeart/2005/8/layout/hChevron3"/>
    <dgm:cxn modelId="{9C5807B2-F189-4918-B0D9-F98A9BCD47E9}" type="presParOf" srcId="{4AFA2BDF-DFAD-4E19-8B5C-394F86BBB3D3}" destId="{A44786C6-B4C0-4DBB-A920-E8A07D247A38}" srcOrd="5" destOrd="0" presId="urn:microsoft.com/office/officeart/2005/8/layout/hChevron3"/>
    <dgm:cxn modelId="{87A66EBD-F6DE-4FFD-8E9C-538E3E4F5AA8}" type="presParOf" srcId="{4AFA2BDF-DFAD-4E19-8B5C-394F86BBB3D3}" destId="{CA4DB878-654C-412E-92B8-35189086CC85}" srcOrd="6" destOrd="0" presId="urn:microsoft.com/office/officeart/2005/8/layout/hChevron3"/>
    <dgm:cxn modelId="{C2BEDD9A-AC29-4C11-856C-FEC9D4D7F31D}" type="presParOf" srcId="{4AFA2BDF-DFAD-4E19-8B5C-394F86BBB3D3}" destId="{5D99B033-91B8-4102-B7B9-6178ACD5E38D}" srcOrd="7" destOrd="0" presId="urn:microsoft.com/office/officeart/2005/8/layout/hChevron3"/>
    <dgm:cxn modelId="{F7949A0D-2099-4277-BFF5-8CC35CF5F4E2}" type="presParOf" srcId="{4AFA2BDF-DFAD-4E19-8B5C-394F86BBB3D3}" destId="{F167A5DE-1AB8-4022-BB01-35B7833863BC}" srcOrd="8" destOrd="0" presId="urn:microsoft.com/office/officeart/2005/8/layout/hChevron3"/>
    <dgm:cxn modelId="{94542CD6-6B2E-4811-BED3-996E05FDCD7A}" type="presParOf" srcId="{4AFA2BDF-DFAD-4E19-8B5C-394F86BBB3D3}" destId="{65F7DAB5-DF39-47D0-B62A-D82098A0D038}" srcOrd="9" destOrd="0" presId="urn:microsoft.com/office/officeart/2005/8/layout/hChevron3"/>
    <dgm:cxn modelId="{AA571F3B-D2FE-4393-9023-098C0770CD23}" type="presParOf" srcId="{4AFA2BDF-DFAD-4E19-8B5C-394F86BBB3D3}" destId="{131C2FE5-B8FE-4201-B101-9F74658DF083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Introduction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1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2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2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2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Methods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3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3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3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3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3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Introduction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1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Conclusion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BB49D-8B6E-4D18-A1CF-876224E7A291}">
      <dsp:nvSpPr>
        <dsp:cNvPr id="0" name=""/>
        <dsp:cNvSpPr/>
      </dsp:nvSpPr>
      <dsp:spPr>
        <a:xfrm>
          <a:off x="1389" y="328266"/>
          <a:ext cx="3492348" cy="13480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81AB7-AEAF-479C-9901-8F2D0B9DE092}">
      <dsp:nvSpPr>
        <dsp:cNvPr id="0" name=""/>
        <dsp:cNvSpPr/>
      </dsp:nvSpPr>
      <dsp:spPr>
        <a:xfrm>
          <a:off x="932682" y="665278"/>
          <a:ext cx="2949093" cy="1348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Year 1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Conceptual modeling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Heat extraction model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err="1" smtClean="0"/>
            <a:t>Advective</a:t>
          </a:r>
          <a:r>
            <a:rPr lang="en-US" sz="1000" kern="1200" dirty="0" smtClean="0"/>
            <a:t>/diffusive transport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Vertical/horizontal heat fluxes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Sensitivity analysis</a:t>
          </a:r>
          <a:endParaRPr lang="en-US" sz="1000" kern="1200" dirty="0"/>
        </a:p>
      </dsp:txBody>
      <dsp:txXfrm>
        <a:off x="972165" y="704761"/>
        <a:ext cx="2870127" cy="1269080"/>
      </dsp:txXfrm>
    </dsp:sp>
    <dsp:sp modelId="{4BCA4905-CB9B-4BC7-8BA3-C3E5D704B5E5}">
      <dsp:nvSpPr>
        <dsp:cNvPr id="0" name=""/>
        <dsp:cNvSpPr/>
      </dsp:nvSpPr>
      <dsp:spPr>
        <a:xfrm>
          <a:off x="3990427" y="328266"/>
          <a:ext cx="3492348" cy="13480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78DC4-C833-4AF7-8EDD-0066F7D5D71A}">
      <dsp:nvSpPr>
        <dsp:cNvPr id="0" name=""/>
        <dsp:cNvSpPr/>
      </dsp:nvSpPr>
      <dsp:spPr>
        <a:xfrm>
          <a:off x="4921720" y="665278"/>
          <a:ext cx="2949093" cy="1348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Year2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Post-mining heat distribution in mines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Case </a:t>
          </a:r>
          <a:r>
            <a:rPr lang="en-US" sz="1000" kern="1200" dirty="0" smtClean="0"/>
            <a:t>study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Geometrical analysis</a:t>
          </a:r>
          <a:endParaRPr lang="en-US" sz="1000" kern="1200" dirty="0"/>
        </a:p>
      </dsp:txBody>
      <dsp:txXfrm>
        <a:off x="4961203" y="704761"/>
        <a:ext cx="2870127" cy="1269080"/>
      </dsp:txXfrm>
    </dsp:sp>
    <dsp:sp modelId="{7842A844-9A4F-489E-A1F8-C4D7F50ABC5F}">
      <dsp:nvSpPr>
        <dsp:cNvPr id="0" name=""/>
        <dsp:cNvSpPr/>
      </dsp:nvSpPr>
      <dsp:spPr>
        <a:xfrm>
          <a:off x="7979465" y="328266"/>
          <a:ext cx="3492348" cy="13480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3FB5B-D8B0-465E-A1C4-4C5E2E9316CE}">
      <dsp:nvSpPr>
        <dsp:cNvPr id="0" name=""/>
        <dsp:cNvSpPr/>
      </dsp:nvSpPr>
      <dsp:spPr>
        <a:xfrm>
          <a:off x="8910758" y="665278"/>
          <a:ext cx="2949093" cy="1348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Year3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Geothermal potential evaluation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000" kern="1200" dirty="0" smtClean="0"/>
            <a:t>Spatial </a:t>
          </a:r>
          <a:r>
            <a:rPr lang="fr-FR" sz="1000" kern="1200" dirty="0" err="1" smtClean="0"/>
            <a:t>analysis</a:t>
          </a:r>
          <a:r>
            <a:rPr lang="fr-FR" sz="1000" kern="1200" dirty="0" smtClean="0"/>
            <a:t> of </a:t>
          </a:r>
          <a:r>
            <a:rPr lang="fr-FR" sz="1000" kern="1200" dirty="0" err="1" smtClean="0"/>
            <a:t>temperature</a:t>
          </a:r>
          <a:r>
            <a:rPr lang="fr-FR" sz="1000" kern="1200" dirty="0" smtClean="0"/>
            <a:t> distribution in the UK</a:t>
          </a:r>
          <a:endParaRPr lang="en-US" sz="1000" kern="1200" dirty="0"/>
        </a:p>
      </dsp:txBody>
      <dsp:txXfrm>
        <a:off x="8950241" y="704761"/>
        <a:ext cx="2870127" cy="126908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1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1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1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1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1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1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1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D1458-E76C-4EB8-AD39-4216C8B2B24E}">
      <dsp:nvSpPr>
        <dsp:cNvPr id="0" name=""/>
        <dsp:cNvSpPr/>
      </dsp:nvSpPr>
      <dsp:spPr>
        <a:xfrm>
          <a:off x="1488" y="0"/>
          <a:ext cx="2437804" cy="26996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Introduction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1488" y="0"/>
        <a:ext cx="2370313" cy="269966"/>
      </dsp:txXfrm>
    </dsp:sp>
    <dsp:sp modelId="{BEA891C7-094F-4EC8-8D85-C40241DA92CB}">
      <dsp:nvSpPr>
        <dsp:cNvPr id="0" name=""/>
        <dsp:cNvSpPr/>
      </dsp:nvSpPr>
      <dsp:spPr>
        <a:xfrm>
          <a:off x="1951732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Chapter 1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2086715" y="0"/>
        <a:ext cx="2167838" cy="269966"/>
      </dsp:txXfrm>
    </dsp:sp>
    <dsp:sp modelId="{D0E6EBF9-947C-4059-97B9-0014AA0731F7}">
      <dsp:nvSpPr>
        <dsp:cNvPr id="0" name=""/>
        <dsp:cNvSpPr/>
      </dsp:nvSpPr>
      <dsp:spPr>
        <a:xfrm>
          <a:off x="3901975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2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036958" y="0"/>
        <a:ext cx="2167838" cy="269966"/>
      </dsp:txXfrm>
    </dsp:sp>
    <dsp:sp modelId="{CA4DB878-654C-412E-92B8-35189086CC85}">
      <dsp:nvSpPr>
        <dsp:cNvPr id="0" name=""/>
        <dsp:cNvSpPr/>
      </dsp:nvSpPr>
      <dsp:spPr>
        <a:xfrm>
          <a:off x="5852219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Chapter 3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5987202" y="0"/>
        <a:ext cx="2167838" cy="269966"/>
      </dsp:txXfrm>
    </dsp:sp>
    <dsp:sp modelId="{F167A5DE-1AB8-4022-BB01-35B7833863BC}">
      <dsp:nvSpPr>
        <dsp:cNvPr id="0" name=""/>
        <dsp:cNvSpPr/>
      </dsp:nvSpPr>
      <dsp:spPr>
        <a:xfrm>
          <a:off x="7802463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Methods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7937446" y="0"/>
        <a:ext cx="2167838" cy="269966"/>
      </dsp:txXfrm>
    </dsp:sp>
    <dsp:sp modelId="{131C2FE5-B8FE-4201-B101-9F74658DF083}">
      <dsp:nvSpPr>
        <dsp:cNvPr id="0" name=""/>
        <dsp:cNvSpPr/>
      </dsp:nvSpPr>
      <dsp:spPr>
        <a:xfrm>
          <a:off x="9752707" y="0"/>
          <a:ext cx="2437804" cy="2699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Conclusion</a:t>
          </a:r>
          <a:endParaRPr lang="en-US" sz="14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9887690" y="0"/>
        <a:ext cx="2167838" cy="269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B49A2-626D-49BD-BA0B-0D5EC9D9770A}" type="datetimeFigureOut">
              <a:rPr lang="en-GB" smtClean="0"/>
              <a:t>25/05/2020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49CE8-1975-48EE-A825-DB64598142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379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Co-location with population density </a:t>
            </a:r>
          </a:p>
          <a:p>
            <a:r>
              <a:rPr lang="en-GB" sz="1200" dirty="0" smtClean="0"/>
              <a:t>Existing 12-20 °C resource</a:t>
            </a:r>
          </a:p>
          <a:p>
            <a:r>
              <a:rPr lang="en-GB" sz="1200" dirty="0" smtClean="0"/>
              <a:t>Open-loop GSHP systems </a:t>
            </a:r>
          </a:p>
          <a:p>
            <a:r>
              <a:rPr lang="en-GB" sz="1200" dirty="0" smtClean="0"/>
              <a:t>Seasonal production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Coal </a:t>
            </a:r>
            <a:r>
              <a:rPr lang="fr-FR" sz="1200" dirty="0" err="1" smtClean="0"/>
              <a:t>Authority</a:t>
            </a:r>
            <a:r>
              <a:rPr lang="fr-FR" sz="1200" dirty="0" smtClean="0"/>
              <a:t> liable for UK mines</a:t>
            </a:r>
          </a:p>
          <a:p>
            <a:endParaRPr lang="fr-FR" dirty="0" smtClean="0"/>
          </a:p>
          <a:p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Minewater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geothermal has massive potential: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Co-location with population density and regeneration of mining communities: </a:t>
            </a:r>
            <a:r>
              <a:rPr lang="fr-FR" sz="1200" dirty="0" smtClean="0"/>
              <a:t>9% of UK population </a:t>
            </a:r>
            <a:r>
              <a:rPr lang="fr-FR" sz="1200" dirty="0" err="1" smtClean="0"/>
              <a:t>located</a:t>
            </a:r>
            <a:r>
              <a:rPr lang="fr-FR" sz="1200" dirty="0" smtClean="0"/>
              <a:t> </a:t>
            </a:r>
            <a:r>
              <a:rPr lang="fr-FR" sz="1200" dirty="0" err="1" smtClean="0"/>
              <a:t>above</a:t>
            </a:r>
            <a:r>
              <a:rPr lang="fr-FR" sz="1200" dirty="0" smtClean="0"/>
              <a:t> </a:t>
            </a:r>
            <a:r>
              <a:rPr lang="fr-FR" sz="1200" dirty="0" err="1" smtClean="0"/>
              <a:t>abandonned</a:t>
            </a:r>
            <a:r>
              <a:rPr lang="fr-FR" sz="1200" dirty="0" smtClean="0"/>
              <a:t> </a:t>
            </a:r>
            <a:r>
              <a:rPr lang="fr-FR" sz="1200" dirty="0" err="1" smtClean="0"/>
              <a:t>coal</a:t>
            </a:r>
            <a:r>
              <a:rPr lang="fr-FR" sz="1200" dirty="0" smtClean="0"/>
              <a:t> mines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use of existing mine legacy (and potential liability for the CA) = </a:t>
            </a:r>
            <a:r>
              <a:rPr lang="en-GB" baseline="0" dirty="0" smtClean="0"/>
              <a:t>Mine closed but could still be mined for heat, as flooded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used for space / hot water heating</a:t>
            </a:r>
          </a:p>
          <a:p>
            <a:pPr lv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Warm water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extracted</a:t>
            </a:r>
            <a:r>
              <a:rPr lang="fr-FR" dirty="0" smtClean="0"/>
              <a:t> at high rates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enhanced-permeability</a:t>
            </a:r>
            <a:r>
              <a:rPr lang="fr-FR" dirty="0" smtClean="0"/>
              <a:t> </a:t>
            </a:r>
            <a:r>
              <a:rPr lang="fr-FR" dirty="0" err="1" smtClean="0"/>
              <a:t>reservoirs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large </a:t>
            </a:r>
            <a:r>
              <a:rPr lang="fr-FR" dirty="0" err="1" smtClean="0"/>
              <a:t>voids</a:t>
            </a:r>
            <a:r>
              <a:rPr lang="fr-F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In the UK, </a:t>
            </a:r>
            <a:r>
              <a:rPr lang="fr-FR" dirty="0" err="1" smtClean="0"/>
              <a:t>those</a:t>
            </a:r>
            <a:r>
              <a:rPr lang="fr-FR" dirty="0" smtClean="0"/>
              <a:t> </a:t>
            </a:r>
            <a:r>
              <a:rPr lang="fr-FR" dirty="0" err="1" smtClean="0"/>
              <a:t>voids</a:t>
            </a:r>
            <a:r>
              <a:rPr lang="fr-FR" dirty="0" smtClean="0"/>
              <a:t> (mine </a:t>
            </a:r>
            <a:r>
              <a:rPr lang="fr-FR" dirty="0" err="1" smtClean="0"/>
              <a:t>shafts</a:t>
            </a:r>
            <a:r>
              <a:rPr lang="fr-FR" dirty="0" smtClean="0"/>
              <a:t>, tunnels, </a:t>
            </a:r>
            <a:r>
              <a:rPr lang="fr-FR" dirty="0" err="1" smtClean="0"/>
              <a:t>workings</a:t>
            </a:r>
            <a:r>
              <a:rPr lang="fr-FR" dirty="0" smtClean="0"/>
              <a:t>)  are in the </a:t>
            </a:r>
            <a:r>
              <a:rPr lang="fr-FR" dirty="0" err="1" smtClean="0"/>
              <a:t>coal</a:t>
            </a:r>
            <a:r>
              <a:rPr lang="fr-FR" dirty="0" smtClean="0"/>
              <a:t> </a:t>
            </a:r>
            <a:r>
              <a:rPr lang="fr-FR" dirty="0" err="1" smtClean="0"/>
              <a:t>measures</a:t>
            </a:r>
            <a:r>
              <a:rPr lang="fr-FR" dirty="0" smtClean="0"/>
              <a:t> (</a:t>
            </a:r>
            <a:r>
              <a:rPr lang="fr-FR" dirty="0" err="1" smtClean="0"/>
              <a:t>shallow</a:t>
            </a:r>
            <a:r>
              <a:rPr lang="fr-FR" dirty="0" smtClean="0"/>
              <a:t> </a:t>
            </a:r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mining</a:t>
            </a:r>
            <a:r>
              <a:rPr lang="fr-FR" dirty="0" smtClean="0"/>
              <a:t>) and down to 800 m </a:t>
            </a:r>
            <a:r>
              <a:rPr lang="fr-FR" dirty="0" err="1" smtClean="0"/>
              <a:t>depth</a:t>
            </a:r>
            <a:r>
              <a:rPr lang="fr-FR" dirty="0" smtClean="0"/>
              <a:t> (LCR</a:t>
            </a:r>
            <a:r>
              <a:rPr lang="en-GB" dirty="0" smtClean="0"/>
              <a:t>, deep mining)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GSHP used to extract heat from the ground or from the water using open-loop systems.</a:t>
            </a:r>
          </a:p>
          <a:p>
            <a:pPr marL="171450" lvl="0" indent="-171450">
              <a:buFontTx/>
              <a:buChar char="-"/>
            </a:pPr>
            <a:r>
              <a:rPr lang="en-GB" dirty="0" smtClean="0"/>
              <a:t>Injection/production of cold/hot water can be reversed seasonally. Proven to increase the system lifetime.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been shown to work both in the UK and elsewhere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Heerlen, abandoned mines are used to deliver space heating and cooling to around 200,000 m2 of mixed use new and retrofit buildings via a 7-km-long heat network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Verhoeven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Energy Procedia 2014).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Shettleston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at least 6 seams have been mined, the water is heated to 55°C through a heat exchanger, to provide heat to 16 dwellings. 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Lumphinnans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 least 11 seams belonging to the Lower Carboniferous Limestone Coal Group have been mined (including the uppermost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Lochgelly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Black Band Ironstone, the Seven Foot Seam,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Main, the Jersey or Diamond Seam and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Swallowdrum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(Burke 1999)).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Coal authority interest – finance pumping fees they are responsible for (avoid mine-water surface contamination)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primary energy usage goes to heating in the UK = 50 %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Can </a:t>
            </a:r>
            <a:r>
              <a:rPr lang="fr-FR" sz="1200" dirty="0" err="1" smtClean="0"/>
              <a:t>contribute</a:t>
            </a:r>
            <a:r>
              <a:rPr lang="fr-FR" sz="1200" dirty="0" smtClean="0"/>
              <a:t> to </a:t>
            </a:r>
            <a:r>
              <a:rPr lang="fr-FR" sz="1200" dirty="0" err="1" smtClean="0"/>
              <a:t>decarbonization</a:t>
            </a:r>
            <a:r>
              <a:rPr lang="fr-FR" sz="1200" dirty="0" smtClean="0"/>
              <a:t> of </a:t>
            </a:r>
            <a:r>
              <a:rPr lang="fr-FR" sz="1200" dirty="0" err="1" smtClean="0"/>
              <a:t>residential</a:t>
            </a:r>
            <a:r>
              <a:rPr lang="fr-FR" sz="1200" dirty="0" smtClean="0"/>
              <a:t> </a:t>
            </a:r>
            <a:r>
              <a:rPr lang="fr-FR" sz="1200" dirty="0" err="1" smtClean="0"/>
              <a:t>heat</a:t>
            </a:r>
            <a:endParaRPr lang="fr-FR" sz="1200" dirty="0" smtClean="0"/>
          </a:p>
          <a:p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4880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Questions:</a:t>
            </a:r>
            <a:endParaRPr lang="en-GB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Does the temperature gradient in mines </a:t>
            </a:r>
            <a:r>
              <a:rPr lang="en-GB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re-equilibrate</a:t>
            </a:r>
            <a:r>
              <a:rPr lang="en-GB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with the </a:t>
            </a:r>
            <a:r>
              <a:rPr lang="en-GB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undisturbed regional gradient?</a:t>
            </a:r>
            <a:endParaRPr lang="en-GB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extent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fr-FR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perturbations </a:t>
            </a:r>
            <a:r>
              <a:rPr lang="fr-FR" sz="1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caused</a:t>
            </a:r>
            <a:r>
              <a:rPr lang="fr-FR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by water advection </a:t>
            </a:r>
            <a:r>
              <a:rPr lang="en-GB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large mining voids on heat distribution in mines?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the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profile in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shafts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representative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flooding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pumping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GB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fr-FR" dirty="0" smtClean="0"/>
          </a:p>
          <a:p>
            <a:endParaRPr lang="en-GB" dirty="0" smtClean="0"/>
          </a:p>
          <a:p>
            <a:r>
              <a:rPr lang="fr-FR" dirty="0" err="1" smtClean="0"/>
              <a:t>Chapter</a:t>
            </a:r>
            <a:r>
              <a:rPr lang="fr-FR" dirty="0" smtClean="0"/>
              <a:t> 2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therefore</a:t>
            </a:r>
            <a:r>
              <a:rPr lang="fr-FR" dirty="0" smtClean="0"/>
              <a:t> </a:t>
            </a:r>
            <a:r>
              <a:rPr lang="fr-FR" dirty="0" err="1" smtClean="0"/>
              <a:t>aim</a:t>
            </a:r>
            <a:r>
              <a:rPr lang="fr-FR" dirty="0" smtClean="0"/>
              <a:t> at </a:t>
            </a:r>
            <a:r>
              <a:rPr lang="fr-FR" dirty="0" err="1" smtClean="0"/>
              <a:t>understanding</a:t>
            </a:r>
            <a:r>
              <a:rPr lang="fr-FR" dirty="0" smtClean="0"/>
              <a:t>:</a:t>
            </a:r>
          </a:p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initial </a:t>
            </a:r>
            <a:r>
              <a:rPr lang="fr-FR" dirty="0" err="1" smtClean="0"/>
              <a:t>temperature</a:t>
            </a:r>
            <a:r>
              <a:rPr lang="fr-FR" dirty="0" smtClean="0"/>
              <a:t> distribution </a:t>
            </a:r>
            <a:r>
              <a:rPr lang="fr-FR" dirty="0" err="1" smtClean="0"/>
              <a:t>within</a:t>
            </a:r>
            <a:r>
              <a:rPr lang="fr-FR" dirty="0" smtClean="0"/>
              <a:t> the mines 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expect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the initial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 mines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depends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 « 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leaks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between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tunnels and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regional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hydrology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 »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A challenge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the right </a:t>
            </a:r>
            <a:r>
              <a:rPr lang="fr-FR" sz="12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boundary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conditions,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hence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H2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Through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H1: mine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workings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could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modelled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as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sink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/source of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depending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on the source of water and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natural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fr-FR" sz="12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2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gradien</a:t>
            </a:r>
            <a:endParaRPr lang="fr-FR" sz="1200" baseline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aseline="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 smtClean="0"/>
          </a:p>
          <a:p>
            <a:endParaRPr lang="fr-FR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974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7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 and validation of model using existing data from Bilston Glen in Scotland -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Dawdon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NE England by simulation of flooding / temperature recovery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Enough data and two different geometries (dipping layer / syncline)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fit: T-EC profiles and time series (water level, temperature), geochemistry (d</a:t>
            </a:r>
            <a:r>
              <a:rPr lang="fr-FR" dirty="0" err="1" smtClean="0"/>
              <a:t>eep</a:t>
            </a:r>
            <a:r>
              <a:rPr lang="fr-FR" dirty="0" smtClean="0"/>
              <a:t> water in </a:t>
            </a:r>
            <a:r>
              <a:rPr lang="fr-FR" dirty="0" err="1" smtClean="0"/>
              <a:t>Dawdon</a:t>
            </a:r>
            <a:r>
              <a:rPr lang="fr-FR" dirty="0" smtClean="0"/>
              <a:t> = </a:t>
            </a:r>
            <a:r>
              <a:rPr lang="fr-FR" dirty="0" err="1" smtClean="0"/>
              <a:t>Chloride</a:t>
            </a:r>
            <a:r>
              <a:rPr lang="fr-FR" dirty="0" smtClean="0"/>
              <a:t> anion dominant = long </a:t>
            </a:r>
            <a:r>
              <a:rPr lang="fr-FR" dirty="0" err="1" smtClean="0"/>
              <a:t>residence</a:t>
            </a:r>
            <a:r>
              <a:rPr lang="fr-FR" dirty="0" smtClean="0"/>
              <a:t> time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S</a:t>
            </a:r>
            <a:r>
              <a:rPr lang="fr-FR" dirty="0" err="1" smtClean="0"/>
              <a:t>hallow</a:t>
            </a:r>
            <a:r>
              <a:rPr lang="fr-FR" dirty="0" smtClean="0"/>
              <a:t> water in </a:t>
            </a:r>
            <a:r>
              <a:rPr lang="fr-FR" dirty="0" err="1" smtClean="0"/>
              <a:t>Bilston</a:t>
            </a:r>
            <a:r>
              <a:rPr lang="fr-FR" dirty="0" smtClean="0"/>
              <a:t> Glen (Bicarbonate dominant) </a:t>
            </a:r>
            <a:r>
              <a:rPr lang="fr-FR" dirty="0" err="1" smtClean="0"/>
              <a:t>according</a:t>
            </a:r>
            <a:r>
              <a:rPr lang="fr-FR" dirty="0" smtClean="0"/>
              <a:t> to </a:t>
            </a:r>
            <a:r>
              <a:rPr lang="fr-FR" dirty="0" err="1" smtClean="0"/>
              <a:t>Chebotarev</a:t>
            </a:r>
            <a:r>
              <a:rPr lang="fr-FR" dirty="0" smtClean="0"/>
              <a:t> chart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calibrated model, evaluation of the recharge rate / heat recovery rate of mine water.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long can it be sustained? what is the footprint area for providing heat for domestic heating? </a:t>
            </a: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886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GB" dirty="0" smtClean="0"/>
          </a:p>
          <a:p>
            <a:r>
              <a:rPr lang="en-GB" dirty="0" smtClean="0"/>
              <a:t>Evaluate the footprint area of heat extraction</a:t>
            </a:r>
          </a:p>
          <a:p>
            <a:pPr lvl="1"/>
            <a:r>
              <a:rPr lang="en-GB" dirty="0" smtClean="0"/>
              <a:t>What is the geothermal potential of mines?</a:t>
            </a:r>
          </a:p>
          <a:p>
            <a:pPr lvl="1"/>
            <a:r>
              <a:rPr lang="en-GB" dirty="0" smtClean="0"/>
              <a:t>Can a sustainable heat extraction rate be maintained?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056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mines done before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generic cases and specific case study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for tunnels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workings systems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Raymond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Therrien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quite complex and global modelling approach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in mine systems (which differs from usual aquifers) is the necessity to solve for water, heat and mass transport in a system composed of a porous media (Darcy flow) and open void (pipe flow) that can lead to numerical instability.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been overcome by combining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1D, 2D and 3D elements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don’t</a:t>
            </a:r>
            <a:r>
              <a:rPr lang="en-GB" sz="12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evaluate the contribution of each parameter (assume all heat comes from heat flux)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GB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GB" dirty="0" smtClean="0"/>
          </a:p>
          <a:p>
            <a:r>
              <a:rPr lang="en-GB" dirty="0" smtClean="0"/>
              <a:t>- The interconnectivity of the roadway network affect the total</a:t>
            </a:r>
            <a:r>
              <a:rPr lang="en-GB" baseline="0" dirty="0" smtClean="0"/>
              <a:t> accessible volume of rock and then the amplitude/direction of fluxes induced during production, hence the overall heat exchange rate and heat depletion rate. </a:t>
            </a:r>
          </a:p>
          <a:p>
            <a:r>
              <a:rPr lang="en-GB" dirty="0" smtClean="0"/>
              <a:t>Evaluate the footprint area of heat extraction</a:t>
            </a:r>
          </a:p>
          <a:p>
            <a:pPr lvl="1"/>
            <a:r>
              <a:rPr lang="en-GB" dirty="0" smtClean="0"/>
              <a:t>What is the geothermal potential of mines?</a:t>
            </a:r>
          </a:p>
          <a:p>
            <a:pPr lvl="1"/>
            <a:r>
              <a:rPr lang="en-GB" dirty="0" smtClean="0"/>
              <a:t>Can a sustainable heat extraction rate be maintained?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 direction/amplitude of  induced fluxes during production/recovery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521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First </a:t>
            </a:r>
            <a:r>
              <a:rPr lang="fr-FR" dirty="0" err="1" smtClean="0"/>
              <a:t>step</a:t>
            </a:r>
            <a:r>
              <a:rPr lang="fr-FR" dirty="0" smtClean="0"/>
              <a:t>: 2D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conceptual</a:t>
            </a:r>
            <a:r>
              <a:rPr lang="fr-FR" dirty="0" smtClean="0"/>
              <a:t>/simple mine </a:t>
            </a:r>
            <a:r>
              <a:rPr lang="fr-FR" dirty="0" err="1" smtClean="0"/>
              <a:t>geometry</a:t>
            </a:r>
            <a:endParaRPr lang="fr-FR" dirty="0" smtClean="0"/>
          </a:p>
          <a:p>
            <a:r>
              <a:rPr lang="fr-FR" dirty="0" smtClean="0"/>
              <a:t>Test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heat</a:t>
            </a:r>
            <a:r>
              <a:rPr lang="fr-FR" dirty="0" smtClean="0"/>
              <a:t> inputs: </a:t>
            </a:r>
          </a:p>
          <a:p>
            <a:r>
              <a:rPr lang="fr-FR" dirty="0" smtClean="0"/>
              <a:t>- Local </a:t>
            </a: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generation</a:t>
            </a:r>
            <a:r>
              <a:rPr lang="fr-FR" dirty="0" smtClean="0"/>
              <a:t> : </a:t>
            </a:r>
            <a:r>
              <a:rPr lang="fr-FR" dirty="0" err="1" smtClean="0"/>
              <a:t>radiactive</a:t>
            </a:r>
            <a:r>
              <a:rPr lang="fr-FR" dirty="0" smtClean="0"/>
              <a:t> </a:t>
            </a:r>
            <a:r>
              <a:rPr lang="fr-FR" dirty="0" err="1" smtClean="0"/>
              <a:t>decay</a:t>
            </a:r>
            <a:r>
              <a:rPr lang="fr-FR" dirty="0" smtClean="0"/>
              <a:t>, pyrite </a:t>
            </a:r>
            <a:r>
              <a:rPr lang="fr-FR" dirty="0" err="1" smtClean="0"/>
              <a:t>oxidation</a:t>
            </a:r>
            <a:endParaRPr lang="fr-FR" dirty="0" smtClean="0"/>
          </a:p>
          <a:p>
            <a:r>
              <a:rPr lang="fr-FR" dirty="0" smtClean="0"/>
              <a:t>- </a:t>
            </a:r>
            <a:r>
              <a:rPr lang="fr-FR" dirty="0" err="1" smtClean="0"/>
              <a:t>Groundwater</a:t>
            </a:r>
            <a:r>
              <a:rPr lang="fr-FR" dirty="0" smtClean="0"/>
              <a:t> flow = convective flux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smtClean="0"/>
              <a:t>geological structure: geological formation with specific material, thermal and hydraulic properties; geological disturbances (i.e. faults)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smtClean="0"/>
              <a:t>Still uncertainties about the origin of recharge water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125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First </a:t>
            </a:r>
            <a:r>
              <a:rPr lang="fr-FR" dirty="0" err="1" smtClean="0"/>
              <a:t>step</a:t>
            </a:r>
            <a:r>
              <a:rPr lang="fr-FR" dirty="0" smtClean="0"/>
              <a:t>: 2D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conceptual</a:t>
            </a:r>
            <a:r>
              <a:rPr lang="fr-FR" dirty="0" smtClean="0"/>
              <a:t>/simple mine </a:t>
            </a:r>
            <a:r>
              <a:rPr lang="fr-FR" dirty="0" err="1" smtClean="0"/>
              <a:t>geometry</a:t>
            </a:r>
            <a:endParaRPr lang="fr-FR" dirty="0" smtClean="0"/>
          </a:p>
          <a:p>
            <a:r>
              <a:rPr lang="fr-FR" dirty="0" smtClean="0"/>
              <a:t>Test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heat</a:t>
            </a:r>
            <a:r>
              <a:rPr lang="fr-FR" dirty="0" smtClean="0"/>
              <a:t> inputs: </a:t>
            </a:r>
          </a:p>
          <a:p>
            <a:r>
              <a:rPr lang="fr-FR" dirty="0" smtClean="0"/>
              <a:t>- Local </a:t>
            </a: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generation</a:t>
            </a:r>
            <a:r>
              <a:rPr lang="fr-FR" dirty="0" smtClean="0"/>
              <a:t> : </a:t>
            </a:r>
            <a:r>
              <a:rPr lang="fr-FR" dirty="0" err="1" smtClean="0"/>
              <a:t>radiactive</a:t>
            </a:r>
            <a:r>
              <a:rPr lang="fr-FR" dirty="0" smtClean="0"/>
              <a:t> </a:t>
            </a:r>
            <a:r>
              <a:rPr lang="fr-FR" dirty="0" err="1" smtClean="0"/>
              <a:t>decay</a:t>
            </a:r>
            <a:r>
              <a:rPr lang="fr-FR" dirty="0" smtClean="0"/>
              <a:t>, pyrite </a:t>
            </a:r>
            <a:r>
              <a:rPr lang="fr-FR" dirty="0" err="1" smtClean="0"/>
              <a:t>oxidation</a:t>
            </a:r>
            <a:endParaRPr lang="fr-FR" dirty="0" smtClean="0"/>
          </a:p>
          <a:p>
            <a:r>
              <a:rPr lang="fr-FR" dirty="0" smtClean="0"/>
              <a:t>- </a:t>
            </a:r>
            <a:r>
              <a:rPr lang="fr-FR" dirty="0" err="1" smtClean="0"/>
              <a:t>Groundwater</a:t>
            </a:r>
            <a:r>
              <a:rPr lang="fr-FR" dirty="0" smtClean="0"/>
              <a:t> flow = convective flux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smtClean="0"/>
              <a:t>geological structure: geological formation with specific material, thermal and hydraulic properties; geological disturbances (i.e. faults)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smtClean="0"/>
              <a:t>Still uncertainties about the origin of recharge water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210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Comparison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dirty="0" smtClean="0"/>
              <a:t>mine </a:t>
            </a:r>
            <a:r>
              <a:rPr lang="fr-FR" dirty="0" err="1" smtClean="0"/>
              <a:t>geometries</a:t>
            </a:r>
            <a:r>
              <a:rPr lang="fr-FR" dirty="0" smtClean="0"/>
              <a:t>, </a:t>
            </a:r>
            <a:r>
              <a:rPr lang="fr-FR" dirty="0" err="1" smtClean="0"/>
              <a:t>measurements</a:t>
            </a:r>
            <a:r>
              <a:rPr lang="fr-FR" dirty="0" smtClean="0"/>
              <a:t> types, the local </a:t>
            </a:r>
            <a:r>
              <a:rPr lang="fr-FR" dirty="0" err="1" smtClean="0"/>
              <a:t>geology</a:t>
            </a:r>
            <a:r>
              <a:rPr lang="fr-FR" dirty="0" smtClean="0"/>
              <a:t> and </a:t>
            </a:r>
            <a:r>
              <a:rPr lang="fr-FR" dirty="0" err="1" smtClean="0"/>
              <a:t>temperature</a:t>
            </a:r>
            <a:r>
              <a:rPr lang="fr-FR" dirty="0" smtClean="0"/>
              <a:t> at </a:t>
            </a:r>
            <a:r>
              <a:rPr lang="fr-FR" dirty="0" err="1" smtClean="0"/>
              <a:t>different</a:t>
            </a:r>
            <a:r>
              <a:rPr lang="fr-FR" dirty="0" smtClean="0"/>
              <a:t> mines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cross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to </a:t>
            </a:r>
            <a:r>
              <a:rPr lang="fr-FR" dirty="0" err="1" smtClean="0"/>
              <a:t>answer</a:t>
            </a:r>
            <a:r>
              <a:rPr lang="fr-FR" dirty="0" smtClean="0"/>
              <a:t> the question: </a:t>
            </a:r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mines have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temperatures</a:t>
            </a:r>
            <a:r>
              <a:rPr lang="fr-FR" dirty="0" smtClean="0"/>
              <a:t> 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transfers</a:t>
            </a:r>
            <a:r>
              <a:rPr lang="fr-FR" dirty="0" smtClean="0"/>
              <a:t> </a:t>
            </a:r>
            <a:r>
              <a:rPr lang="fr-FR" dirty="0" err="1" smtClean="0"/>
              <a:t>does’t</a:t>
            </a:r>
            <a:r>
              <a:rPr lang="fr-FR" dirty="0" smtClean="0"/>
              <a:t> have a </a:t>
            </a:r>
            <a:r>
              <a:rPr lang="fr-FR" dirty="0" err="1" smtClean="0"/>
              <a:t>clear</a:t>
            </a:r>
            <a:r>
              <a:rPr lang="fr-FR" dirty="0" smtClean="0"/>
              <a:t> </a:t>
            </a:r>
            <a:r>
              <a:rPr lang="fr-FR" dirty="0" err="1" smtClean="0"/>
              <a:t>boundary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Need</a:t>
            </a:r>
            <a:r>
              <a:rPr lang="fr-FR" dirty="0" smtClean="0"/>
              <a:t> to guide the </a:t>
            </a:r>
            <a:r>
              <a:rPr lang="fr-FR" dirty="0" err="1" smtClean="0"/>
              <a:t>licensing</a:t>
            </a:r>
            <a:r>
              <a:rPr lang="fr-FR" dirty="0" smtClean="0"/>
              <a:t> of </a:t>
            </a: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dirty="0" err="1" smtClean="0"/>
              <a:t>development</a:t>
            </a:r>
            <a:r>
              <a:rPr lang="fr-FR" baseline="0" dirty="0" smtClean="0"/>
              <a:t> </a:t>
            </a:r>
            <a:r>
              <a:rPr lang="fr-FR" dirty="0" smtClean="0"/>
              <a:t>a </a:t>
            </a:r>
            <a:r>
              <a:rPr lang="fr-FR" dirty="0" err="1" smtClean="0"/>
              <a:t>predictive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r>
              <a:rPr lang="fr-FR" dirty="0" smtClean="0"/>
              <a:t> for the Coal </a:t>
            </a:r>
            <a:r>
              <a:rPr lang="fr-FR" dirty="0" err="1" smtClean="0"/>
              <a:t>authority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6510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Objective 1: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create hydrological/thermal conceptual model(s) of flooded coal mines to identify the main controls on mines temperatures.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develop a numerical approaches able to discriminate between the contribution from different types of heat fluxes induced by heat extraction and heat/water recovery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Objective 2: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determine the thermal state of a mine after a period of mining and flooding.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assess the initial temperature distribution within a mine to </a:t>
            </a:r>
            <a:r>
              <a:rPr lang="en-GB" sz="1600" i="1" dirty="0" err="1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to</a:t>
            </a: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evaluate its original heat potential</a:t>
            </a:r>
            <a:endParaRPr lang="fr-FR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Objective 3: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assess the key features in mine plans having significant impact on the heat depletion and rate of energy recharge at the scale of a mine or network of interconnected mines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create representative but simplified model of mine workings will be developed in order to assess the potential of mines, in terms of energy storage/heat capacity. 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define the extent of the area impacted by heat extraction around the production well, depending on the mine structure. </a:t>
            </a:r>
            <a:endParaRPr lang="en-GB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endParaRPr lang="en-GB" sz="16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804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the water-rock heat exchange rate in mined areas (i.e. </a:t>
            </a:r>
            <a:r>
              <a:rPr lang="en-GB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goaf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and tunnels, depending on: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water source /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flow rate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rock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(i.e.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permeability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thermal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conductivity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path length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5898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First </a:t>
            </a:r>
            <a:r>
              <a:rPr lang="fr-FR" dirty="0" err="1" smtClean="0"/>
              <a:t>step</a:t>
            </a:r>
            <a:r>
              <a:rPr lang="fr-FR" dirty="0" smtClean="0"/>
              <a:t>: 2D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dirty="0" smtClean="0"/>
              <a:t> on </a:t>
            </a:r>
            <a:r>
              <a:rPr lang="fr-FR" dirty="0" err="1" smtClean="0"/>
              <a:t>conceptual</a:t>
            </a:r>
            <a:r>
              <a:rPr lang="fr-FR" dirty="0" smtClean="0"/>
              <a:t>/simple mine </a:t>
            </a:r>
            <a:r>
              <a:rPr lang="fr-FR" dirty="0" err="1" smtClean="0"/>
              <a:t>geometry</a:t>
            </a:r>
            <a:endParaRPr lang="fr-FR" dirty="0" smtClean="0"/>
          </a:p>
          <a:p>
            <a:r>
              <a:rPr lang="fr-FR" dirty="0" smtClean="0"/>
              <a:t>Test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heat</a:t>
            </a:r>
            <a:r>
              <a:rPr lang="fr-FR" dirty="0" smtClean="0"/>
              <a:t> inputs: 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Local </a:t>
            </a: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generation</a:t>
            </a:r>
            <a:r>
              <a:rPr lang="fr-FR" dirty="0" smtClean="0"/>
              <a:t> : </a:t>
            </a:r>
            <a:r>
              <a:rPr lang="fr-FR" dirty="0" err="1" smtClean="0"/>
              <a:t>radiactive</a:t>
            </a:r>
            <a:r>
              <a:rPr lang="fr-FR" dirty="0" smtClean="0"/>
              <a:t> </a:t>
            </a:r>
            <a:r>
              <a:rPr lang="fr-FR" dirty="0" err="1" smtClean="0"/>
              <a:t>decay</a:t>
            </a:r>
            <a:r>
              <a:rPr lang="fr-FR" dirty="0" smtClean="0"/>
              <a:t>, pyrite </a:t>
            </a:r>
            <a:r>
              <a:rPr lang="fr-FR" dirty="0" err="1" smtClean="0"/>
              <a:t>oxidation</a:t>
            </a:r>
            <a:endParaRPr lang="fr-FR" dirty="0" smtClean="0"/>
          </a:p>
          <a:p>
            <a:pPr marL="171450" indent="-171450">
              <a:buFontTx/>
              <a:buChar char="-"/>
            </a:pPr>
            <a:r>
              <a:rPr lang="fr-FR" dirty="0" err="1" smtClean="0"/>
              <a:t>Groundwater</a:t>
            </a:r>
            <a:r>
              <a:rPr lang="fr-FR" dirty="0" smtClean="0"/>
              <a:t> flow = convective flux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smtClean="0"/>
              <a:t>geological structure: geological formation with specific material, thermal and hydraulic properties; geological disturbances (i.e. faults)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smtClean="0"/>
              <a:t>Still uncertainties about the origin of recharge water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357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the water-rock heat exchange rate in mined areas (i.e. </a:t>
            </a:r>
            <a:r>
              <a:rPr lang="en-GB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goaf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and tunnels, depending on: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water source /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flow rate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rock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(i.e.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permeability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thermal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conductivity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path length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195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What is the water-rock heat exchange rate in mined areas (i.e. </a:t>
            </a:r>
            <a:r>
              <a:rPr lang="en-GB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goaf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and tunnels, depending on: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water source /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flow rate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rock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(i.e.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permeability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thermal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conductivity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flow path length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55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speak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terms</a:t>
            </a:r>
            <a:r>
              <a:rPr lang="fr-FR" baseline="0" dirty="0" smtClean="0"/>
              <a:t> of flux</a:t>
            </a:r>
          </a:p>
          <a:p>
            <a:r>
              <a:rPr lang="fr-FR" baseline="0" dirty="0" smtClean="0"/>
              <a:t>Most of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fixed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at top BC but not correct for </a:t>
            </a:r>
            <a:r>
              <a:rPr lang="fr-FR" baseline="0" dirty="0" err="1" smtClean="0"/>
              <a:t>shallow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systems</a:t>
            </a:r>
            <a:endParaRPr lang="fr-F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 smtClean="0"/>
              <a:t>Sensitivity</a:t>
            </a:r>
            <a:r>
              <a:rPr lang="fr-FR" sz="1200" dirty="0" smtClean="0"/>
              <a:t> </a:t>
            </a:r>
            <a:r>
              <a:rPr lang="fr-FR" sz="1200" dirty="0" err="1" smtClean="0"/>
              <a:t>analysis</a:t>
            </a:r>
            <a:r>
              <a:rPr lang="fr-FR" sz="1200" dirty="0" smtClean="0"/>
              <a:t> on </a:t>
            </a:r>
            <a:r>
              <a:rPr lang="en-GB" sz="1200" dirty="0" smtClean="0"/>
              <a:t>geometrical, technical or numerical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841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speak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terms</a:t>
            </a:r>
            <a:r>
              <a:rPr lang="fr-FR" baseline="0" dirty="0" smtClean="0"/>
              <a:t> of flux</a:t>
            </a:r>
          </a:p>
          <a:p>
            <a:r>
              <a:rPr lang="fr-FR" baseline="0" dirty="0" smtClean="0"/>
              <a:t>Most of </a:t>
            </a:r>
            <a:r>
              <a:rPr lang="fr-FR" baseline="0" dirty="0" err="1" smtClean="0"/>
              <a:t>previous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fixed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at top BC but not correct for </a:t>
            </a:r>
            <a:r>
              <a:rPr lang="fr-FR" baseline="0" dirty="0" err="1" smtClean="0"/>
              <a:t>shallow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systems</a:t>
            </a:r>
            <a:endParaRPr lang="fr-F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 smtClean="0"/>
              <a:t>Sensitivity</a:t>
            </a:r>
            <a:r>
              <a:rPr lang="fr-FR" sz="1200" dirty="0" smtClean="0"/>
              <a:t> </a:t>
            </a:r>
            <a:r>
              <a:rPr lang="fr-FR" sz="1200" dirty="0" err="1" smtClean="0"/>
              <a:t>analysis</a:t>
            </a:r>
            <a:r>
              <a:rPr lang="fr-FR" sz="1200" dirty="0" smtClean="0"/>
              <a:t> on </a:t>
            </a:r>
            <a:r>
              <a:rPr lang="en-GB" sz="1200" dirty="0" smtClean="0"/>
              <a:t>geometrical, technical or numerical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66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the rock-water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exchange rate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mined areas (i.e. </a:t>
            </a:r>
            <a:r>
              <a:rPr lang="en-GB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goaf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and tunnels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fr-FR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production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depending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on: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type (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geometry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volume of pores)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rock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properties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(i.e.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permeability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thermal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conductivity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source/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of water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path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length</a:t>
            </a: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flow rate (i.e.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pumping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and/or infiltration rate)</a:t>
            </a:r>
          </a:p>
          <a:p>
            <a:pPr marL="742950" lvl="1" indent="-285750">
              <a:buFontTx/>
              <a:buChar char="-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volume of water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extracted</a:t>
            </a:r>
            <a:r>
              <a:rPr lang="fr-FR" sz="16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vs the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extracted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 of cold water injection/recharge will allow determining, through sensitivity analysis, the parameters the more likely to influence mine water temperature (relative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contrinution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each).</a:t>
            </a:r>
          </a:p>
          <a:p>
            <a:r>
              <a:rPr lang="fr-FR" dirty="0" smtClean="0"/>
              <a:t>=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understand</a:t>
            </a:r>
            <a:r>
              <a:rPr lang="fr-FR" dirty="0" smtClean="0"/>
              <a:t> </a:t>
            </a:r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 err="1" smtClean="0"/>
              <a:t>processes</a:t>
            </a:r>
            <a:r>
              <a:rPr lang="fr-FR" dirty="0" smtClean="0"/>
              <a:t> and how </a:t>
            </a:r>
            <a:r>
              <a:rPr lang="fr-FR" dirty="0" err="1" smtClean="0"/>
              <a:t>they</a:t>
            </a:r>
            <a:r>
              <a:rPr lang="fr-FR" dirty="0" smtClean="0"/>
              <a:t> </a:t>
            </a:r>
            <a:r>
              <a:rPr lang="fr-FR" dirty="0" err="1" smtClean="0"/>
              <a:t>superimposed</a:t>
            </a:r>
            <a:r>
              <a:rPr lang="fr-FR" dirty="0" smtClean="0"/>
              <a:t> onto </a:t>
            </a:r>
            <a:r>
              <a:rPr lang="fr-FR" dirty="0" err="1" smtClean="0"/>
              <a:t>conductive</a:t>
            </a:r>
            <a:r>
              <a:rPr lang="fr-FR" dirty="0" smtClean="0"/>
              <a:t>/</a:t>
            </a:r>
            <a:r>
              <a:rPr lang="fr-FR" dirty="0" err="1" smtClean="0"/>
              <a:t>undisturbed</a:t>
            </a:r>
            <a:r>
              <a:rPr lang="fr-FR" dirty="0" smtClean="0"/>
              <a:t> </a:t>
            </a:r>
            <a:r>
              <a:rPr lang="fr-FR" dirty="0" err="1" smtClean="0"/>
              <a:t>geothermal</a:t>
            </a:r>
            <a:r>
              <a:rPr lang="fr-FR" dirty="0" smtClean="0"/>
              <a:t> gradient in </a:t>
            </a:r>
            <a:r>
              <a:rPr lang="fr-FR" dirty="0" err="1" smtClean="0"/>
              <a:t>highly</a:t>
            </a:r>
            <a:r>
              <a:rPr lang="fr-FR" dirty="0" smtClean="0"/>
              <a:t> </a:t>
            </a:r>
            <a:r>
              <a:rPr lang="fr-FR" dirty="0" err="1" smtClean="0"/>
              <a:t>conductive</a:t>
            </a:r>
            <a:r>
              <a:rPr lang="fr-FR" dirty="0" smtClean="0"/>
              <a:t> </a:t>
            </a:r>
            <a:r>
              <a:rPr lang="fr-FR" dirty="0" err="1" smtClean="0"/>
              <a:t>layers</a:t>
            </a:r>
            <a:endParaRPr lang="fr-FR" dirty="0" smtClean="0"/>
          </a:p>
          <a:p>
            <a:r>
              <a:rPr lang="fr-FR" dirty="0" smtClean="0"/>
              <a:t>= </a:t>
            </a:r>
            <a:r>
              <a:rPr lang="fr-FR" dirty="0" err="1" smtClean="0"/>
              <a:t>contrasts</a:t>
            </a:r>
            <a:r>
              <a:rPr lang="fr-FR" dirty="0" smtClean="0"/>
              <a:t> in rock </a:t>
            </a:r>
            <a:r>
              <a:rPr lang="fr-FR" dirty="0" err="1" smtClean="0"/>
              <a:t>properties</a:t>
            </a:r>
            <a:r>
              <a:rPr lang="fr-FR" dirty="0" smtClean="0"/>
              <a:t> </a:t>
            </a:r>
            <a:r>
              <a:rPr lang="fr-FR" dirty="0" err="1" smtClean="0"/>
              <a:t>differes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conventional</a:t>
            </a:r>
            <a:r>
              <a:rPr lang="fr-FR" dirty="0" smtClean="0"/>
              <a:t> </a:t>
            </a:r>
            <a:r>
              <a:rPr lang="fr-FR" dirty="0" err="1" smtClean="0"/>
              <a:t>aquifer</a:t>
            </a:r>
            <a:r>
              <a:rPr lang="fr-FR" dirty="0" smtClean="0"/>
              <a:t>, </a:t>
            </a:r>
            <a:r>
              <a:rPr lang="fr-FR" dirty="0" err="1" smtClean="0"/>
              <a:t>where</a:t>
            </a:r>
            <a:r>
              <a:rPr lang="fr-FR" dirty="0" smtClean="0"/>
              <a:t> i.e. </a:t>
            </a:r>
            <a:r>
              <a:rPr lang="fr-FR" dirty="0" err="1" smtClean="0"/>
              <a:t>sanstone</a:t>
            </a:r>
            <a:r>
              <a:rPr lang="fr-FR" dirty="0" smtClean="0"/>
              <a:t> (</a:t>
            </a:r>
            <a:r>
              <a:rPr lang="fr-FR" dirty="0" err="1" smtClean="0"/>
              <a:t>porous</a:t>
            </a:r>
            <a:r>
              <a:rPr lang="fr-FR" dirty="0" smtClean="0"/>
              <a:t>/</a:t>
            </a:r>
            <a:r>
              <a:rPr lang="fr-FR" dirty="0" err="1" smtClean="0"/>
              <a:t>permeable</a:t>
            </a:r>
            <a:r>
              <a:rPr lang="fr-FR" dirty="0" smtClean="0"/>
              <a:t>) </a:t>
            </a:r>
            <a:r>
              <a:rPr lang="fr-FR" dirty="0" err="1" smtClean="0"/>
              <a:t>generally</a:t>
            </a:r>
            <a:r>
              <a:rPr lang="fr-FR" dirty="0" smtClean="0"/>
              <a:t> have </a:t>
            </a:r>
            <a:r>
              <a:rPr lang="fr-FR" dirty="0" err="1" smtClean="0"/>
              <a:t>higher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conductivity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surrounding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low</a:t>
            </a:r>
            <a:r>
              <a:rPr lang="fr-FR" baseline="0" dirty="0" smtClean="0"/>
              <a:t>-k </a:t>
            </a:r>
            <a:r>
              <a:rPr lang="fr-FR" baseline="0" dirty="0" err="1" smtClean="0"/>
              <a:t>low</a:t>
            </a:r>
            <a:r>
              <a:rPr lang="fr-FR" baseline="0" dirty="0" smtClean="0"/>
              <a:t>-K layer </a:t>
            </a:r>
            <a:r>
              <a:rPr lang="fr-FR" baseline="0" dirty="0" err="1" smtClean="0"/>
              <a:t>allow</a:t>
            </a:r>
            <a:r>
              <a:rPr lang="fr-FR" baseline="0" dirty="0" smtClean="0"/>
              <a:t> a slow recharge of the system</a:t>
            </a:r>
            <a:endParaRPr lang="en-GB" dirty="0" smtClean="0"/>
          </a:p>
          <a:p>
            <a:pPr marL="742950" lvl="1" indent="-285750">
              <a:buFontTx/>
              <a:buChar char="-"/>
            </a:pP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affect the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footprint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area ?</a:t>
            </a:r>
          </a:p>
          <a:p>
            <a:pPr marL="285750" indent="-285750">
              <a:buFontTx/>
              <a:buChar char="-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contribute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recharge relative to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purely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conductive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situations ?</a:t>
            </a:r>
          </a:p>
          <a:p>
            <a:pPr marL="285750" indent="-285750">
              <a:buFontTx/>
              <a:buChar char="-"/>
            </a:pP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leads to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chapter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2 – as</a:t>
            </a:r>
            <a:r>
              <a:rPr lang="fr-FR" sz="16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mines </a:t>
            </a:r>
            <a:r>
              <a:rPr lang="fr-FR" sz="16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might</a:t>
            </a:r>
            <a:r>
              <a:rPr lang="fr-FR" sz="16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fr-FR" sz="16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fr-FR" sz="16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fr-FR" sz="16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equilibrium</a:t>
            </a:r>
            <a:r>
              <a:rPr lang="fr-FR" sz="16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/ due to the </a:t>
            </a:r>
            <a:r>
              <a:rPr lang="fr-FR" sz="16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past</a:t>
            </a:r>
            <a:r>
              <a:rPr lang="fr-FR" sz="16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activities</a:t>
            </a:r>
            <a:r>
              <a:rPr lang="fr-FR" sz="16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baseline="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fr-FR" sz="1600" baseline="0" dirty="0" smtClean="0">
                <a:latin typeface="Calibri" panose="020F0502020204030204" pitchFamily="34" charset="0"/>
                <a:cs typeface="Calibri" panose="020F0502020204030204" pitchFamily="34" charset="0"/>
              </a:rPr>
              <a:t> the mine</a:t>
            </a: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49CE8-1975-48EE-A825-DB645981421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516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" Type="http://schemas.openxmlformats.org/officeDocument/2006/relationships/diagramData" Target="../diagrams/data10.xml"/><Relationship Id="rId21" Type="http://schemas.openxmlformats.org/officeDocument/2006/relationships/image" Target="../media/image37.png"/><Relationship Id="rId7" Type="http://schemas.microsoft.com/office/2007/relationships/diagramDrawing" Target="../diagrams/drawing10.xml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6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gi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openxmlformats.org/officeDocument/2006/relationships/image" Target="../media/image4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40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4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49.jpe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55.png"/><Relationship Id="rId5" Type="http://schemas.openxmlformats.org/officeDocument/2006/relationships/diagramQuickStyle" Target="../diagrams/quickStyle16.xml"/><Relationship Id="rId10" Type="http://schemas.openxmlformats.org/officeDocument/2006/relationships/image" Target="../media/image54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17.xml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60.png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59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1.xml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12" Type="http://schemas.microsoft.com/office/2007/relationships/diagramDrawing" Target="../diagrams/drawing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11" Type="http://schemas.openxmlformats.org/officeDocument/2006/relationships/diagramColors" Target="../diagrams/colors21.xml"/><Relationship Id="rId5" Type="http://schemas.openxmlformats.org/officeDocument/2006/relationships/diagramQuickStyle" Target="../diagrams/quickStyle20.xml"/><Relationship Id="rId10" Type="http://schemas.openxmlformats.org/officeDocument/2006/relationships/diagramQuickStyle" Target="../diagrams/quickStyle21.xml"/><Relationship Id="rId4" Type="http://schemas.openxmlformats.org/officeDocument/2006/relationships/diagramLayout" Target="../diagrams/layout20.xml"/><Relationship Id="rId9" Type="http://schemas.openxmlformats.org/officeDocument/2006/relationships/diagramLayout" Target="../diagrams/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diagramLayout" Target="../diagrams/layout22.xml"/><Relationship Id="rId7" Type="http://schemas.openxmlformats.org/officeDocument/2006/relationships/image" Target="../media/image70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1.wdp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4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1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diagramLayout" Target="../diagrams/layout7.xml"/><Relationship Id="rId11" Type="http://schemas.openxmlformats.org/officeDocument/2006/relationships/image" Target="../media/image17.png"/><Relationship Id="rId5" Type="http://schemas.openxmlformats.org/officeDocument/2006/relationships/diagramData" Target="../diagrams/data7.xml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7.xml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058779"/>
            <a:ext cx="8991600" cy="2973885"/>
          </a:xfrm>
        </p:spPr>
        <p:txBody>
          <a:bodyPr>
            <a:normAutofit/>
          </a:bodyPr>
          <a:lstStyle/>
          <a:p>
            <a:r>
              <a:rPr lang="en-GB" sz="3600" dirty="0"/>
              <a:t>Investigating geothermal heat resources of legacy mine workings:</a:t>
            </a:r>
            <a:br>
              <a:rPr lang="en-GB" sz="3600" dirty="0"/>
            </a:br>
            <a:r>
              <a:rPr lang="en-GB" sz="3600" dirty="0"/>
              <a:t>Why are some mine waters hotter than others?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 err="1"/>
              <a:t>Mylene</a:t>
            </a:r>
            <a:r>
              <a:rPr lang="en-GB" sz="2800" dirty="0"/>
              <a:t> Receveur</a:t>
            </a:r>
          </a:p>
          <a:p>
            <a:r>
              <a:rPr lang="en-GB" dirty="0" smtClean="0"/>
              <a:t>Christopher </a:t>
            </a:r>
            <a:r>
              <a:rPr lang="en-GB" dirty="0"/>
              <a:t>McDermott, </a:t>
            </a:r>
            <a:r>
              <a:rPr lang="en-GB" dirty="0" smtClean="0"/>
              <a:t>Stuart </a:t>
            </a:r>
            <a:r>
              <a:rPr lang="en-GB" dirty="0"/>
              <a:t>Gilfillan, Andrew Fraser-Harris,</a:t>
            </a:r>
            <a:r>
              <a:rPr lang="en-GB" dirty="0" smtClean="0"/>
              <a:t> Ian </a:t>
            </a:r>
            <a:r>
              <a:rPr lang="en-GB" dirty="0"/>
              <a:t>Watson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3" y="5866216"/>
            <a:ext cx="1922145" cy="743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3" y="235437"/>
            <a:ext cx="2532893" cy="603505"/>
          </a:xfrm>
          <a:prstGeom prst="rect">
            <a:avLst/>
          </a:prstGeom>
        </p:spPr>
      </p:pic>
      <p:pic>
        <p:nvPicPr>
          <p:cNvPr id="6" name="Picture 5" descr="Résultat de recherche d'images pour &quot;the coal authority&quot;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t="18391" r="6133" b="17644"/>
          <a:stretch/>
        </p:blipFill>
        <p:spPr bwMode="auto">
          <a:xfrm>
            <a:off x="2342147" y="5866216"/>
            <a:ext cx="937109" cy="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983" y="235437"/>
            <a:ext cx="1217470" cy="12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7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92180"/>
          </a:xfrm>
        </p:spPr>
        <p:txBody>
          <a:bodyPr>
            <a:noAutofit/>
          </a:bodyPr>
          <a:lstStyle/>
          <a:p>
            <a:r>
              <a:rPr lang="en-GB" sz="1800" dirty="0" smtClean="0"/>
              <a:t>NEXT STEP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07471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71" y="2588168"/>
            <a:ext cx="3185146" cy="29049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5714" y="1402100"/>
            <a:ext cx="5226294" cy="4624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7" y="2801074"/>
            <a:ext cx="2604438" cy="24885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30278" y="3553428"/>
            <a:ext cx="347241" cy="9954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295762" y="1063546"/>
            <a:ext cx="77370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Vertical recharge VS horizontal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conductive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flux</a:t>
            </a:r>
          </a:p>
        </p:txBody>
      </p:sp>
    </p:spTree>
    <p:extLst>
      <p:ext uri="{BB962C8B-B14F-4D97-AF65-F5344CB8AC3E}">
        <p14:creationId xmlns:p14="http://schemas.microsoft.com/office/powerpoint/2010/main" val="145872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92180"/>
          </a:xfrm>
        </p:spPr>
        <p:txBody>
          <a:bodyPr>
            <a:noAutofit/>
          </a:bodyPr>
          <a:lstStyle/>
          <a:p>
            <a:r>
              <a:rPr lang="en-GB" sz="1800" dirty="0" smtClean="0"/>
              <a:t>Next step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07471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9528466" y="2246915"/>
                <a:ext cx="1703095" cy="3018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𝒉𝒑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466" y="2246915"/>
                <a:ext cx="1703095" cy="301878"/>
              </a:xfrm>
              <a:prstGeom prst="rect">
                <a:avLst/>
              </a:prstGeom>
              <a:blipFill>
                <a:blip r:embed="rId8"/>
                <a:stretch>
                  <a:fillRect l="-2509" r="-358" b="-306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827" y="2553291"/>
            <a:ext cx="5839640" cy="24958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10111307" y="2553291"/>
                <a:ext cx="79085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fr-FR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fr-FR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fr-FR" sz="1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sz="12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307" y="2553291"/>
                <a:ext cx="790858" cy="276999"/>
              </a:xfrm>
              <a:prstGeom prst="rect">
                <a:avLst/>
              </a:prstGeom>
              <a:blipFill>
                <a:blip r:embed="rId10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903819" y="4643095"/>
                <a:ext cx="1360565" cy="3989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𝑉𝑧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𝑑𝑇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𝑑𝑧</m:t>
                        </m:r>
                      </m:den>
                    </m:f>
                  </m:oMath>
                </a14:m>
                <a:r>
                  <a:rPr lang="fr-F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819" y="4643095"/>
                <a:ext cx="1360565" cy="398955"/>
              </a:xfrm>
              <a:prstGeom prst="rect">
                <a:avLst/>
              </a:prstGeom>
              <a:blipFill>
                <a:blip r:embed="rId11"/>
                <a:stretch>
                  <a:fillRect l="-5804" t="-1538" r="-2232"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age 48">
            <a:extLst>
              <a:ext uri="{FF2B5EF4-FFF2-40B4-BE49-F238E27FC236}">
                <a16:creationId xmlns:a16="http://schemas.microsoft.com/office/drawing/2014/main" id="{BF422148-056A-4C64-A177-3A2D5E73E4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289" y="3788264"/>
            <a:ext cx="3777099" cy="176264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43809" y="1442325"/>
            <a:ext cx="385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= </a:t>
            </a:r>
            <a:r>
              <a:rPr lang="fr-FR" i="1" dirty="0" err="1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E</a:t>
            </a:r>
            <a:r>
              <a:rPr lang="fr-FR" i="1" dirty="0" err="1" smtClean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ffect</a:t>
            </a:r>
            <a:r>
              <a:rPr lang="fr-FR" i="1" dirty="0" smtClean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of </a:t>
            </a:r>
            <a:r>
              <a:rPr lang="fr-FR" i="1" dirty="0" err="1" smtClean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natural</a:t>
            </a:r>
            <a:r>
              <a:rPr lang="fr-FR" i="1" dirty="0" smtClean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vs </a:t>
            </a:r>
            <a:r>
              <a:rPr lang="fr-FR" i="1" dirty="0" err="1" smtClean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forced</a:t>
            </a:r>
            <a:r>
              <a:rPr lang="fr-FR" i="1" dirty="0" smtClean="0">
                <a:solidFill>
                  <a:srgbClr val="0070C0"/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water flow </a:t>
            </a:r>
            <a:endParaRPr lang="en-GB" i="1" dirty="0">
              <a:solidFill>
                <a:srgbClr val="0070C0"/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2530" y="6120328"/>
            <a:ext cx="107696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thermal steady state be reached?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GB" sz="1600" dirty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the footprint area of heat extraction?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Rectangle 43"/>
              <p:cNvSpPr/>
              <p:nvPr/>
            </p:nvSpPr>
            <p:spPr>
              <a:xfrm>
                <a:off x="8398944" y="4590990"/>
                <a:ext cx="29438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944" y="4590990"/>
                <a:ext cx="2943819" cy="369332"/>
              </a:xfrm>
              <a:prstGeom prst="rect">
                <a:avLst/>
              </a:prstGeom>
              <a:blipFill>
                <a:blip r:embed="rId1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8" t="50492" r="44737" b="46114"/>
          <a:stretch/>
        </p:blipFill>
        <p:spPr>
          <a:xfrm>
            <a:off x="7504129" y="3990043"/>
            <a:ext cx="978941" cy="14193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0" t="42695" r="39330" b="53167"/>
          <a:stretch/>
        </p:blipFill>
        <p:spPr>
          <a:xfrm>
            <a:off x="9768783" y="3970333"/>
            <a:ext cx="973912" cy="16874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653289" y="4582975"/>
            <a:ext cx="3777099" cy="175752"/>
          </a:xfrm>
          <a:prstGeom prst="rect">
            <a:avLst/>
          </a:prstGeom>
          <a:solidFill>
            <a:srgbClr val="73695F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039615" y="2080651"/>
            <a:ext cx="0" cy="339990"/>
          </a:xfrm>
          <a:prstGeom prst="straightConnector1">
            <a:avLst/>
          </a:prstGeom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1097638" y="2026252"/>
            <a:ext cx="2007" cy="364775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6" name="Image 38">
            <a:extLst>
              <a:ext uri="{FF2B5EF4-FFF2-40B4-BE49-F238E27FC236}">
                <a16:creationId xmlns:a16="http://schemas.microsoft.com/office/drawing/2014/main" id="{66F81283-64F0-4E3E-8400-506C57E217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3289" y="3123805"/>
            <a:ext cx="3777099" cy="534211"/>
          </a:xfrm>
          <a:prstGeom prst="rect">
            <a:avLst/>
          </a:prstGeom>
        </p:spPr>
      </p:pic>
      <p:pic>
        <p:nvPicPr>
          <p:cNvPr id="57" name="Image 27">
            <a:extLst>
              <a:ext uri="{FF2B5EF4-FFF2-40B4-BE49-F238E27FC236}">
                <a16:creationId xmlns:a16="http://schemas.microsoft.com/office/drawing/2014/main" id="{3BB1CCC8-6E76-4A17-BB44-B4A3088009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289" y="2420641"/>
            <a:ext cx="3777099" cy="572783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53289" y="2585613"/>
            <a:ext cx="3777099" cy="175752"/>
          </a:xfrm>
          <a:prstGeom prst="rect">
            <a:avLst/>
          </a:prstGeom>
          <a:solidFill>
            <a:srgbClr val="73695F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653289" y="3265250"/>
            <a:ext cx="3777099" cy="175752"/>
          </a:xfrm>
          <a:prstGeom prst="rect">
            <a:avLst/>
          </a:prstGeom>
          <a:solidFill>
            <a:srgbClr val="73695F">
              <a:alpha val="1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98174" y="453757"/>
            <a:ext cx="1175512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 Vertical </a:t>
            </a:r>
            <a:r>
              <a:rPr lang="en-GB" sz="16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conductive recharge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dominant during </a:t>
            </a:r>
            <a:r>
              <a:rPr lang="en-GB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recovery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GB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advection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dominant </a:t>
            </a:r>
            <a:r>
              <a:rPr lang="en-GB" sz="16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tunnels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en-GB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GB" sz="16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conduction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sz="16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mine workings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8326100" y="3171885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m:t>λ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100" y="3171885"/>
                <a:ext cx="465640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5863181" y="3154599"/>
                <a:ext cx="460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l-GR" b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</a:rPr>
                            <m:t>λ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181" y="3154599"/>
                <a:ext cx="460832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/>
          <p:cNvCxnSpPr/>
          <p:nvPr/>
        </p:nvCxnSpPr>
        <p:spPr>
          <a:xfrm>
            <a:off x="4474148" y="3814895"/>
            <a:ext cx="0" cy="7474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435776" y="401391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h</a:t>
            </a:r>
            <a:endParaRPr lang="en-GB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5715228" y="2359770"/>
                <a:ext cx="60878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228" y="2359770"/>
                <a:ext cx="608785" cy="369332"/>
              </a:xfrm>
              <a:prstGeom prst="rect">
                <a:avLst/>
              </a:prstGeom>
              <a:blipFill>
                <a:blip r:embed="rId19"/>
                <a:stretch>
                  <a:fillRect b="-114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5177976" y="3516191"/>
                <a:ext cx="463528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fr-F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</m:oMath>
                  </m:oMathPara>
                </a14:m>
                <a:endParaRPr lang="en-GB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76" y="3516191"/>
                <a:ext cx="463528" cy="369332"/>
              </a:xfrm>
              <a:prstGeom prst="rect">
                <a:avLst/>
              </a:prstGeom>
              <a:blipFill>
                <a:blip r:embed="rId20"/>
                <a:stretch>
                  <a:fillRect l="-1316" b="-1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/>
          <p:cNvCxnSpPr>
            <a:stCxn id="71" idx="2"/>
          </p:cNvCxnSpPr>
          <p:nvPr/>
        </p:nvCxnSpPr>
        <p:spPr>
          <a:xfrm>
            <a:off x="5409740" y="3885523"/>
            <a:ext cx="28447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015008" y="2202693"/>
            <a:ext cx="577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T°C ?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263275" y="3339265"/>
            <a:ext cx="5774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T°C ?</a:t>
            </a:r>
            <a:endParaRPr lang="en-GB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66438" y="36849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L</a:t>
            </a:r>
            <a:endParaRPr lang="en-GB" i="1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813166" y="3177070"/>
            <a:ext cx="28447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2985377" y="3160278"/>
            <a:ext cx="284472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0572BFE-5EEB-43FE-82BF-E425B115385A}"/>
                  </a:ext>
                </a:extLst>
              </p:cNvPr>
              <p:cNvSpPr/>
              <p:nvPr/>
            </p:nvSpPr>
            <p:spPr>
              <a:xfrm>
                <a:off x="5517347" y="6045969"/>
                <a:ext cx="3708930" cy="687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200"/>
                  </a:spcBef>
                </a:pPr>
                <a:r>
                  <a:rPr lang="en-US" sz="1100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Capture </a:t>
                </a:r>
                <a:r>
                  <a:rPr lang="en-US" sz="11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energy </a:t>
                </a:r>
                <a:r>
                  <a:rPr lang="en-US" sz="1100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rate = </a:t>
                </a:r>
                <a:r>
                  <a:rPr lang="en-US" sz="11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recharge from heat flux (adv. + cond.)</a:t>
                </a:r>
              </a:p>
              <a:p>
                <a:pPr>
                  <a:lnSpc>
                    <a:spcPct val="107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1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en-US" sz="1100" dirty="0" smtClean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GB" sz="11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100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Area affected by pumping well </a:t>
                </a:r>
                <a:endParaRPr lang="en-US" sz="11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7000"/>
                  </a:lnSpc>
                  <a:spcBef>
                    <a:spcPts val="200"/>
                  </a:spcBef>
                </a:pPr>
                <a:r>
                  <a:rPr lang="en-US" sz="11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(Raymond and </a:t>
                </a:r>
                <a:r>
                  <a:rPr lang="en-US" sz="1100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Therrien</a:t>
                </a:r>
                <a:r>
                  <a:rPr lang="en-US" sz="1100" dirty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, </a:t>
                </a:r>
                <a:r>
                  <a:rPr lang="en-US" sz="1100" dirty="0" smtClean="0"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2008)</a:t>
                </a:r>
                <a:endParaRPr lang="en-US" sz="1100" dirty="0"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0572BFE-5EEB-43FE-82BF-E425B1153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347" y="6045969"/>
                <a:ext cx="3708930" cy="687048"/>
              </a:xfrm>
              <a:prstGeom prst="rect">
                <a:avLst/>
              </a:prstGeom>
              <a:blipFill>
                <a:blip r:embed="rId21"/>
                <a:stretch>
                  <a:fillRect b="-4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959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794307" cy="548638"/>
          </a:xfrm>
        </p:spPr>
        <p:txBody>
          <a:bodyPr>
            <a:noAutofit/>
          </a:bodyPr>
          <a:lstStyle/>
          <a:p>
            <a:r>
              <a:rPr lang="en-GB" sz="1800" dirty="0" smtClean="0"/>
              <a:t>what </a:t>
            </a:r>
            <a:r>
              <a:rPr lang="en-GB" sz="1800" dirty="0"/>
              <a:t>is the </a:t>
            </a:r>
            <a:r>
              <a:rPr lang="en-GB" sz="1800" dirty="0" smtClean="0"/>
              <a:t>footprint </a:t>
            </a:r>
            <a:r>
              <a:rPr lang="en-GB" sz="1800" dirty="0"/>
              <a:t>of past mining activities on the thermal state and temperature distribution in mines?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986807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258354" y="4228566"/>
            <a:ext cx="11727542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Hypothesis:</a:t>
            </a:r>
          </a:p>
          <a:p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"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partial equilibrium"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reached in flooded mine after 20 years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Water advection during flooding maintains anomalous temperature (isothermal </a:t>
            </a:r>
            <a:r>
              <a:rPr lang="en-GB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conditons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Temperature in shafts VS rock temperature gives clues for source of recharge water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437102" y="4477227"/>
            <a:ext cx="1060625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  <a:cs typeface="Calibri" panose="020F0502020204030204" pitchFamily="34" charset="0"/>
              </a:rPr>
              <a:t>↗K, ↗</a:t>
            </a:r>
            <a:r>
              <a:rPr lang="az-Cyrl-AZ" dirty="0" smtClean="0">
                <a:latin typeface="Calibri" panose="020F0502020204030204" pitchFamily="34" charset="0"/>
                <a:cs typeface="Calibri" panose="020F0502020204030204" pitchFamily="34" charset="0"/>
              </a:rPr>
              <a:t>Ф</a:t>
            </a:r>
            <a:endParaRPr lang="en-GB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1135" y="1527429"/>
            <a:ext cx="4048683" cy="228094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00" r="41225"/>
          <a:stretch/>
        </p:blipFill>
        <p:spPr>
          <a:xfrm>
            <a:off x="11513923" y="862149"/>
            <a:ext cx="471974" cy="5971899"/>
          </a:xfrm>
          <a:prstGeom prst="rect">
            <a:avLst/>
          </a:prstGeom>
        </p:spPr>
      </p:pic>
      <p:pic>
        <p:nvPicPr>
          <p:cNvPr id="32" name="Picture 31"/>
          <p:cNvPicPr/>
          <p:nvPr/>
        </p:nvPicPr>
        <p:blipFill rotWithShape="1">
          <a:blip r:embed="rId10"/>
          <a:srcRect t="18046" b="5813"/>
          <a:stretch/>
        </p:blipFill>
        <p:spPr>
          <a:xfrm>
            <a:off x="4003765" y="1712756"/>
            <a:ext cx="2743159" cy="26462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589" y="1239145"/>
            <a:ext cx="3812176" cy="242816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44" y="2979984"/>
            <a:ext cx="529613" cy="3979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71" y="765813"/>
            <a:ext cx="936173" cy="1078869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4774456" y="4295470"/>
            <a:ext cx="600888" cy="363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991135" y="3787678"/>
            <a:ext cx="1410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O </a:t>
            </a:r>
            <a:r>
              <a:rPr lang="en-GB" sz="1000" dirty="0" err="1" smtClean="0"/>
              <a:t>Dochartaigh</a:t>
            </a:r>
            <a:r>
              <a:rPr lang="en-GB" sz="1000" dirty="0" smtClean="0"/>
              <a:t> (2015)</a:t>
            </a:r>
            <a:endParaRPr lang="en-GB" sz="1000" dirty="0"/>
          </a:p>
        </p:txBody>
      </p:sp>
      <p:sp>
        <p:nvSpPr>
          <p:cNvPr id="42" name="Rectangle 41"/>
          <p:cNvSpPr/>
          <p:nvPr/>
        </p:nvSpPr>
        <p:spPr>
          <a:xfrm>
            <a:off x="4263591" y="1541821"/>
            <a:ext cx="12314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/>
              <a:t>Booth et al. (2000)</a:t>
            </a:r>
            <a:endParaRPr lang="en-GB" sz="1000" dirty="0"/>
          </a:p>
        </p:txBody>
      </p:sp>
      <p:sp>
        <p:nvSpPr>
          <p:cNvPr id="44" name="TextBox 43"/>
          <p:cNvSpPr txBox="1"/>
          <p:nvPr/>
        </p:nvSpPr>
        <p:spPr>
          <a:xfrm>
            <a:off x="191589" y="1133564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1) </a:t>
            </a:r>
            <a:r>
              <a:rPr lang="fr-FR" sz="1400" dirty="0" err="1" smtClean="0"/>
              <a:t>Before</a:t>
            </a:r>
            <a:r>
              <a:rPr lang="fr-FR" sz="1400" dirty="0" smtClean="0"/>
              <a:t> </a:t>
            </a:r>
            <a:r>
              <a:rPr lang="fr-FR" sz="1400" dirty="0" err="1" smtClean="0"/>
              <a:t>mining</a:t>
            </a:r>
            <a:endParaRPr lang="en-GB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4165483" y="1104971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1) </a:t>
            </a:r>
            <a:r>
              <a:rPr lang="fr-FR" sz="1400" dirty="0" err="1" smtClean="0"/>
              <a:t>During</a:t>
            </a:r>
            <a:r>
              <a:rPr lang="fr-FR" sz="1400" dirty="0" smtClean="0"/>
              <a:t> </a:t>
            </a:r>
            <a:r>
              <a:rPr lang="fr-FR" sz="1400" dirty="0" err="1" smtClean="0"/>
              <a:t>mining</a:t>
            </a:r>
            <a:endParaRPr lang="en-GB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6952663" y="1084716"/>
            <a:ext cx="13385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1) </a:t>
            </a:r>
            <a:r>
              <a:rPr lang="fr-FR" sz="1400" dirty="0" err="1" smtClean="0"/>
              <a:t>After</a:t>
            </a:r>
            <a:r>
              <a:rPr lang="fr-FR" sz="1400" dirty="0" smtClean="0"/>
              <a:t> </a:t>
            </a:r>
            <a:r>
              <a:rPr lang="fr-FR" sz="1400" dirty="0" err="1" smtClean="0"/>
              <a:t>mining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3551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animBg="1"/>
      <p:bldP spid="41" grpId="0"/>
      <p:bldP spid="42" grpId="0"/>
      <p:bldP spid="44" grpId="0"/>
      <p:bldP spid="45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48638"/>
          </a:xfrm>
        </p:spPr>
        <p:txBody>
          <a:bodyPr>
            <a:noAutofit/>
          </a:bodyPr>
          <a:lstStyle/>
          <a:p>
            <a:r>
              <a:rPr lang="en-GB" sz="1800" dirty="0" smtClean="0"/>
              <a:t>Numerical approach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986807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4">
            <a:extLst>
              <a:ext uri="{FF2B5EF4-FFF2-40B4-BE49-F238E27FC236}">
                <a16:creationId xmlns:a16="http://schemas.microsoft.com/office/drawing/2014/main" id="{09B57DA5-F2EB-43D9-BBFF-4E8260BF94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98"/>
          <a:stretch/>
        </p:blipFill>
        <p:spPr>
          <a:xfrm>
            <a:off x="2099870" y="2999711"/>
            <a:ext cx="7650169" cy="23203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50039" y="3011717"/>
            <a:ext cx="66236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0</a:t>
            </a:r>
          </a:p>
          <a:p>
            <a:endParaRPr lang="fr-FR" sz="1200" dirty="0" smtClean="0"/>
          </a:p>
          <a:p>
            <a:endParaRPr lang="en-GB" sz="1200" dirty="0" smtClean="0"/>
          </a:p>
          <a:p>
            <a:endParaRPr lang="en-GB" sz="1400" dirty="0"/>
          </a:p>
          <a:p>
            <a:r>
              <a:rPr lang="en-GB" sz="1200" dirty="0" smtClean="0"/>
              <a:t>-100 m</a:t>
            </a:r>
          </a:p>
          <a:p>
            <a:endParaRPr lang="en-GB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en-GB" sz="1200" dirty="0" smtClean="0"/>
          </a:p>
          <a:p>
            <a:endParaRPr lang="en-GB" sz="1000" dirty="0" smtClean="0"/>
          </a:p>
          <a:p>
            <a:endParaRPr lang="en-GB" sz="1200" dirty="0" smtClean="0"/>
          </a:p>
          <a:p>
            <a:r>
              <a:rPr lang="en-GB" sz="1200" dirty="0" smtClean="0"/>
              <a:t>-300m</a:t>
            </a:r>
            <a:endParaRPr lang="en-GB" sz="1200" dirty="0"/>
          </a:p>
        </p:txBody>
      </p:sp>
      <p:sp>
        <p:nvSpPr>
          <p:cNvPr id="14" name="Rectangle 13"/>
          <p:cNvSpPr/>
          <p:nvPr/>
        </p:nvSpPr>
        <p:spPr>
          <a:xfrm>
            <a:off x="715554" y="675468"/>
            <a:ext cx="1172754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Methods:</a:t>
            </a:r>
          </a:p>
          <a:p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2D models Diffusion-Advection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Simulation of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pumping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recovery</a:t>
            </a:r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Model validation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boundary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conditions</a:t>
            </a:r>
            <a:endParaRPr lang="en-GB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1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48638"/>
          </a:xfrm>
        </p:spPr>
        <p:txBody>
          <a:bodyPr>
            <a:noAutofit/>
          </a:bodyPr>
          <a:lstStyle/>
          <a:p>
            <a:r>
              <a:rPr lang="en-GB" sz="1800" dirty="0" smtClean="0"/>
              <a:t>Initial results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8986807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325120" y="967531"/>
            <a:ext cx="11727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flux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boundaries</a:t>
            </a:r>
            <a:endParaRPr lang="en-GB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 r="994" b="1055"/>
          <a:stretch/>
        </p:blipFill>
        <p:spPr>
          <a:xfrm>
            <a:off x="3483980" y="967532"/>
            <a:ext cx="7940234" cy="552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402554"/>
          </a:xfrm>
        </p:spPr>
        <p:txBody>
          <a:bodyPr>
            <a:noAutofit/>
          </a:bodyPr>
          <a:lstStyle/>
          <a:p>
            <a:r>
              <a:rPr lang="fr-FR" sz="1800" dirty="0" smtClean="0"/>
              <a:t>Model Calibration &amp; </a:t>
            </a:r>
            <a:r>
              <a:rPr lang="fr-FR" sz="1800" dirty="0" err="1" smtClean="0"/>
              <a:t>verification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443006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0342" y="3869843"/>
            <a:ext cx="4019922" cy="26201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47635" y="2090199"/>
            <a:ext cx="5583317" cy="336004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274257" y="599244"/>
            <a:ext cx="321313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Based on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existing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Bilston Glen (Scotland)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Dawdon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(NE-England)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267" y="978562"/>
            <a:ext cx="4032997" cy="262878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48EC157-1592-4C1E-8702-EDB6424B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57" y="2034365"/>
            <a:ext cx="3248132" cy="125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CBDEB6E6-98A8-4EFA-883F-D2CB3B2FD72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20057" r="-3588" b="11944"/>
          <a:stretch/>
        </p:blipFill>
        <p:spPr bwMode="auto">
          <a:xfrm>
            <a:off x="138025" y="3869843"/>
            <a:ext cx="3621247" cy="181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2096429" y="3607346"/>
            <a:ext cx="1538869" cy="51860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189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0"/>
            <a:ext cx="11861073" cy="600889"/>
          </a:xfrm>
        </p:spPr>
        <p:txBody>
          <a:bodyPr>
            <a:noAutofit/>
          </a:bodyPr>
          <a:lstStyle/>
          <a:p>
            <a:r>
              <a:rPr lang="en-GB" sz="1800" dirty="0"/>
              <a:t>What are the key mine features allowing to assess the sustainable heat potential of coal mines at the scale of a mine?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853032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 txBox="1">
            <a:spLocks/>
          </p:cNvSpPr>
          <p:nvPr/>
        </p:nvSpPr>
        <p:spPr>
          <a:xfrm>
            <a:off x="2647066" y="4754463"/>
            <a:ext cx="8026223" cy="4692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943"/>
            <a:ext cx="12192000" cy="590005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0927" y="1645920"/>
            <a:ext cx="11861073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Questions:</a:t>
            </a:r>
          </a:p>
          <a:p>
            <a:endParaRPr lang="en-GB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can we simplify mine plans to build representative models 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2D / 3D 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Level of details ? </a:t>
            </a:r>
          </a:p>
        </p:txBody>
      </p:sp>
    </p:spTree>
    <p:extLst>
      <p:ext uri="{BB962C8B-B14F-4D97-AF65-F5344CB8AC3E}">
        <p14:creationId xmlns:p14="http://schemas.microsoft.com/office/powerpoint/2010/main" val="29516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0"/>
            <a:ext cx="11861073" cy="600889"/>
          </a:xfrm>
        </p:spPr>
        <p:txBody>
          <a:bodyPr>
            <a:noAutofit/>
          </a:bodyPr>
          <a:lstStyle/>
          <a:p>
            <a:r>
              <a:rPr lang="en-GB" sz="1800" dirty="0" smtClean="0"/>
              <a:t>Past Modelling approaches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853032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9">
            <a:extLst>
              <a:ext uri="{FF2B5EF4-FFF2-40B4-BE49-F238E27FC236}">
                <a16:creationId xmlns:a16="http://schemas.microsoft.com/office/drawing/2014/main" id="{2E0829DE-00F4-406F-B80F-B26FAACA0302}"/>
              </a:ext>
            </a:extLst>
          </p:cNvPr>
          <p:cNvPicPr/>
          <p:nvPr/>
        </p:nvPicPr>
        <p:blipFill rotWithShape="1">
          <a:blip r:embed="rId8"/>
          <a:srcRect r="48393" b="10066"/>
          <a:stretch/>
        </p:blipFill>
        <p:spPr>
          <a:xfrm>
            <a:off x="191589" y="1013512"/>
            <a:ext cx="2785787" cy="32707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E93B94-622C-4FAC-B9FE-9CAE3D922745}"/>
              </a:ext>
            </a:extLst>
          </p:cNvPr>
          <p:cNvPicPr/>
          <p:nvPr/>
        </p:nvPicPr>
        <p:blipFill rotWithShape="1">
          <a:blip r:embed="rId9"/>
          <a:srcRect l="6743" b="5808"/>
          <a:stretch/>
        </p:blipFill>
        <p:spPr>
          <a:xfrm>
            <a:off x="3372392" y="1042217"/>
            <a:ext cx="3831295" cy="324206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78FFE83-130A-40CA-9DE1-B2EBCB8FA8EE}"/>
              </a:ext>
            </a:extLst>
          </p:cNvPr>
          <p:cNvSpPr/>
          <p:nvPr/>
        </p:nvSpPr>
        <p:spPr>
          <a:xfrm>
            <a:off x="3643561" y="4213178"/>
            <a:ext cx="184249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Dual porosity medium </a:t>
            </a:r>
            <a:endParaRPr lang="en-GB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Guo</a:t>
            </a:r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al., 2018</a:t>
            </a:r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572BFE-5EEB-43FE-82BF-E425B115385A}"/>
              </a:ext>
            </a:extLst>
          </p:cNvPr>
          <p:cNvSpPr/>
          <p:nvPr/>
        </p:nvSpPr>
        <p:spPr>
          <a:xfrm>
            <a:off x="5854532" y="5531291"/>
            <a:ext cx="2988497" cy="760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4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Combined 3D porous medium and 1D pipe flow </a:t>
            </a: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(Raymond and Therrien, </a:t>
            </a:r>
            <a:r>
              <a:rPr lang="en-US" sz="11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2008)</a:t>
            </a:r>
            <a:endParaRPr lang="en-US" sz="11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7CAD7C-4DFE-4A66-9423-1D37C517366D}"/>
              </a:ext>
            </a:extLst>
          </p:cNvPr>
          <p:cNvPicPr/>
          <p:nvPr/>
        </p:nvPicPr>
        <p:blipFill rotWithShape="1">
          <a:blip r:embed="rId10"/>
          <a:srcRect b="3696"/>
          <a:stretch/>
        </p:blipFill>
        <p:spPr>
          <a:xfrm>
            <a:off x="7513258" y="1013512"/>
            <a:ext cx="2969749" cy="33513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5CB7656-D62F-409D-9AA3-158D298C2229}"/>
              </a:ext>
            </a:extLst>
          </p:cNvPr>
          <p:cNvSpPr/>
          <p:nvPr/>
        </p:nvSpPr>
        <p:spPr>
          <a:xfrm>
            <a:off x="7513258" y="4353910"/>
            <a:ext cx="3144430" cy="529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3D model of shaft/roadway connections</a:t>
            </a: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10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(Hamm et al., 2010</a:t>
            </a:r>
            <a:r>
              <a:rPr lang="en-US" sz="11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)</a:t>
            </a:r>
            <a:endParaRPr lang="en-US" sz="11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5402" y="4190248"/>
            <a:ext cx="201689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Mine tunnels </a:t>
            </a:r>
            <a:endParaRPr lang="en-GB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Ghoreishi</a:t>
            </a:r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1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Madeish</a:t>
            </a:r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al., 2012</a:t>
            </a:r>
            <a:r>
              <a:rPr lang="en-GB" sz="11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1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30634" y="4824243"/>
            <a:ext cx="3223898" cy="16780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73378" y="264889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fr-FR" dirty="0" smtClean="0">
                <a:latin typeface="Calibri" panose="020F0502020204030204" pitchFamily="34" charset="0"/>
                <a:cs typeface="Calibri" panose="020F0502020204030204" pitchFamily="34" charset="0"/>
              </a:rPr>
              <a:t>, k, V</a:t>
            </a:r>
            <a:endParaRPr lang="en-GB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8FFE83-130A-40CA-9DE1-B2EBCB8FA8EE}"/>
              </a:ext>
            </a:extLst>
          </p:cNvPr>
          <p:cNvSpPr/>
          <p:nvPr/>
        </p:nvSpPr>
        <p:spPr>
          <a:xfrm>
            <a:off x="3211854" y="1859991"/>
            <a:ext cx="644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Roof </a:t>
            </a:r>
            <a:r>
              <a:rPr lang="en-GB" sz="14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endParaRPr lang="en-GB" sz="1400" i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48400" y="1605280"/>
            <a:ext cx="528320" cy="396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78FFE83-130A-40CA-9DE1-B2EBCB8FA8EE}"/>
                  </a:ext>
                </a:extLst>
              </p:cNvPr>
              <p:cNvSpPr/>
              <p:nvPr/>
            </p:nvSpPr>
            <p:spPr>
              <a:xfrm>
                <a:off x="5335838" y="2396352"/>
                <a:ext cx="711027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𝑖𝑛𝑗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78FFE83-130A-40CA-9DE1-B2EBCB8FA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838" y="2396352"/>
                <a:ext cx="711027" cy="325089"/>
              </a:xfrm>
              <a:prstGeom prst="rect">
                <a:avLst/>
              </a:prstGeom>
              <a:blipFill>
                <a:blip r:embed="rId12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35CB7656-D62F-409D-9AA3-158D298C2229}"/>
              </a:ext>
            </a:extLst>
          </p:cNvPr>
          <p:cNvSpPr/>
          <p:nvPr/>
        </p:nvSpPr>
        <p:spPr>
          <a:xfrm>
            <a:off x="10483007" y="1519792"/>
            <a:ext cx="1096012" cy="273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1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Mine geometry</a:t>
            </a:r>
            <a:endParaRPr lang="en-US" sz="1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CB7656-D62F-409D-9AA3-158D298C2229}"/>
              </a:ext>
            </a:extLst>
          </p:cNvPr>
          <p:cNvSpPr/>
          <p:nvPr/>
        </p:nvSpPr>
        <p:spPr>
          <a:xfrm>
            <a:off x="10483007" y="2376345"/>
            <a:ext cx="1629185" cy="1281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1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Equivalent </a:t>
            </a:r>
            <a:r>
              <a:rPr lang="en-US" sz="11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porous media for mine </a:t>
            </a:r>
            <a:r>
              <a:rPr lang="en-US" sz="11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workin</a:t>
            </a:r>
            <a:r>
              <a:rPr lang="en-US" sz="11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gs</a:t>
            </a: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1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1100" dirty="0" smtClean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endParaRPr lang="en-US" sz="11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100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Density effects</a:t>
            </a:r>
          </a:p>
        </p:txBody>
      </p:sp>
    </p:spTree>
    <p:extLst>
      <p:ext uri="{BB962C8B-B14F-4D97-AF65-F5344CB8AC3E}">
        <p14:creationId xmlns:p14="http://schemas.microsoft.com/office/powerpoint/2010/main" val="145055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1" grpId="0"/>
      <p:bldP spid="23" grpId="0"/>
      <p:bldP spid="26" grpId="0"/>
      <p:bldP spid="27" grpId="0" animBg="1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0"/>
            <a:ext cx="11861073" cy="600889"/>
          </a:xfrm>
        </p:spPr>
        <p:txBody>
          <a:bodyPr>
            <a:noAutofit/>
          </a:bodyPr>
          <a:lstStyle/>
          <a:p>
            <a:r>
              <a:rPr lang="en-GB" sz="1800" dirty="0"/>
              <a:t>What are the key mine features allowing to assess the sustainable heat potential of coal mines </a:t>
            </a:r>
            <a:r>
              <a:rPr lang="en-GB" sz="1800" b="1" dirty="0"/>
              <a:t>at the scale of a mine</a:t>
            </a:r>
            <a:r>
              <a:rPr lang="en-GB" sz="1800" dirty="0"/>
              <a:t>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853032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 txBox="1">
            <a:spLocks/>
          </p:cNvSpPr>
          <p:nvPr/>
        </p:nvSpPr>
        <p:spPr>
          <a:xfrm>
            <a:off x="2647066" y="4754463"/>
            <a:ext cx="8026223" cy="4692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943"/>
            <a:ext cx="12192000" cy="590005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30927" y="957943"/>
            <a:ext cx="118610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  <a:endParaRPr lang="en-GB" sz="2000" u="sng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8" t="50492" r="44737" b="46114"/>
          <a:stretch/>
        </p:blipFill>
        <p:spPr>
          <a:xfrm rot="18701492">
            <a:off x="3622706" y="4288763"/>
            <a:ext cx="571831" cy="829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0" t="42695" r="39330" b="53167"/>
          <a:stretch/>
        </p:blipFill>
        <p:spPr>
          <a:xfrm rot="18666225">
            <a:off x="4026501" y="3490784"/>
            <a:ext cx="973912" cy="1687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0442" y="1568976"/>
            <a:ext cx="40004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H2 -</a:t>
            </a:r>
            <a:r>
              <a:rPr lang="en-GB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lateral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extent, volume and interconnectivity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of the roadway network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a key control on the overall heat capacity of the mine (i.e. heat depletion rate).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0927" y="3764691"/>
            <a:ext cx="30836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H0 - 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voids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geometry</a:t>
            </a:r>
            <a:r>
              <a:rPr lang="fr-FR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does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not impact the heat exchange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rate</a:t>
            </a:r>
            <a:endParaRPr lang="en-GB" sz="1400" b="1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8" t="50492" r="44737" b="46114"/>
          <a:stretch/>
        </p:blipFill>
        <p:spPr>
          <a:xfrm rot="18701492">
            <a:off x="3737006" y="4368314"/>
            <a:ext cx="571831" cy="829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68" t="50492" r="44737" b="46114"/>
          <a:stretch/>
        </p:blipFill>
        <p:spPr>
          <a:xfrm rot="18701492">
            <a:off x="3843828" y="4471932"/>
            <a:ext cx="571831" cy="829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0" t="42695" r="39330" b="53167"/>
          <a:stretch/>
        </p:blipFill>
        <p:spPr>
          <a:xfrm rot="18666225">
            <a:off x="4178901" y="3643184"/>
            <a:ext cx="973912" cy="1687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0" t="42695" r="39330" b="53167"/>
          <a:stretch/>
        </p:blipFill>
        <p:spPr>
          <a:xfrm rot="18666225">
            <a:off x="4331301" y="3795584"/>
            <a:ext cx="973912" cy="16874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30927" y="4571293"/>
            <a:ext cx="29871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H1 – An "equivalent porosity" and  "equivalent heat capacity" parameter can be defined to scale up 3D properties / processes in </a:t>
            </a:r>
            <a:r>
              <a:rPr lang="en-GB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vertical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2D models.</a:t>
            </a:r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0927" y="2613597"/>
            <a:ext cx="3750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H3 – </a:t>
            </a:r>
            <a:r>
              <a:rPr lang="el-G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, T and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∆k tunnels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mined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area and unaffected host rock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a key feature to assess the overall ∆heat in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the system and the rate of energy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transfer.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4350867" y="1839336"/>
            <a:ext cx="1424900" cy="20669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196170" y="3951764"/>
            <a:ext cx="826751" cy="2801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2987040" y="5525400"/>
            <a:ext cx="622505" cy="6163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022921" y="5808782"/>
            <a:ext cx="7953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55286" y="5553605"/>
            <a:ext cx="451698" cy="510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48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  <p:bldP spid="19" grpId="0"/>
      <p:bldP spid="22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0"/>
            <a:ext cx="11861073" cy="600889"/>
          </a:xfrm>
        </p:spPr>
        <p:txBody>
          <a:bodyPr>
            <a:noAutofit/>
          </a:bodyPr>
          <a:lstStyle/>
          <a:p>
            <a:r>
              <a:rPr lang="en-GB" sz="1800" dirty="0" smtClean="0"/>
              <a:t>Proposed approach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853032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3" t="18034" r="4723" b="358"/>
          <a:stretch/>
        </p:blipFill>
        <p:spPr>
          <a:xfrm>
            <a:off x="2322626" y="3601051"/>
            <a:ext cx="3189170" cy="19219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045" y="2994506"/>
            <a:ext cx="1762125" cy="27051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2552613" y="2868376"/>
                <a:ext cx="2158668" cy="482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𝑤𝑜𝑟𝑘𝑒𝑑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𝑤𝑜𝑟𝑘𝑒𝑑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𝑚𝑖𝑛𝑒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𝑣𝑜𝑙𝑢𝑚𝑒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613" y="2868376"/>
                <a:ext cx="2158668" cy="482248"/>
              </a:xfrm>
              <a:prstGeom prst="rect">
                <a:avLst/>
              </a:prstGeom>
              <a:blipFill>
                <a:blip r:embed="rId10"/>
                <a:stretch>
                  <a:fillRect l="-7627" t="-58228" b="-46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 txBox="1">
            <a:spLocks/>
          </p:cNvSpPr>
          <p:nvPr/>
        </p:nvSpPr>
        <p:spPr>
          <a:xfrm>
            <a:off x="191588" y="1410064"/>
            <a:ext cx="6350154" cy="15110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Mine geometry simplification</a:t>
            </a:r>
          </a:p>
          <a:p>
            <a:pPr marL="800100" lvl="1" indent="-342900"/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Digitalized GIS </a:t>
            </a:r>
            <a:r>
              <a:rPr lang="en-GB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shapefile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800100" lvl="1" indent="-342900"/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Roadway, shaft &amp; mine interconnections</a:t>
            </a:r>
          </a:p>
          <a:p>
            <a:pPr marL="342900" indent="-342900"/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Statistical distribution of mine workings with depth</a:t>
            </a:r>
          </a:p>
          <a:p>
            <a:endParaRPr lang="en-GB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95" y="1379067"/>
            <a:ext cx="5965744" cy="51158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499194" y="3171813"/>
                <a:ext cx="59503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1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f=</a:t>
                </a:r>
                <a14:m>
                  <m:oMath xmlns:m="http://schemas.openxmlformats.org/officeDocument/2006/math">
                    <m:r>
                      <a:rPr lang="en-GB" sz="11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0.25</m:t>
                    </m:r>
                  </m:oMath>
                </a14:m>
                <a:r>
                  <a:rPr lang="en-GB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11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194" y="3171813"/>
                <a:ext cx="595035" cy="261610"/>
              </a:xfrm>
              <a:prstGeom prst="rect">
                <a:avLst/>
              </a:prstGeom>
              <a:blipFill>
                <a:blip r:embed="rId12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191588" y="981692"/>
            <a:ext cx="78149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H1 –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Determination of "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equivalent porosity" and  "equivalent heat capacity"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parameter</a:t>
            </a:r>
            <a:endParaRPr lang="fr-F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32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409213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2" descr="UK Coal Measures">
            <a:extLst>
              <a:ext uri="{FF2B5EF4-FFF2-40B4-BE49-F238E27FC236}">
                <a16:creationId xmlns:a16="http://schemas.microsoft.com/office/drawing/2014/main" id="{11E5FA03-7BD7-4329-B261-F212FC48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486" y="362856"/>
            <a:ext cx="3843921" cy="640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19.png">
            <a:extLst>
              <a:ext uri="{FF2B5EF4-FFF2-40B4-BE49-F238E27FC236}">
                <a16:creationId xmlns:a16="http://schemas.microsoft.com/office/drawing/2014/main" id="{53D8EB67-F95C-470A-B190-60CC8BBB7A52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2491875" y="3527142"/>
            <a:ext cx="5576164" cy="3289374"/>
          </a:xfrm>
          <a:prstGeom prst="rect">
            <a:avLst/>
          </a:prstGeom>
          <a:ln/>
        </p:spPr>
      </p:pic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 txBox="1">
            <a:spLocks/>
          </p:cNvSpPr>
          <p:nvPr/>
        </p:nvSpPr>
        <p:spPr>
          <a:xfrm>
            <a:off x="191590" y="849899"/>
            <a:ext cx="7876449" cy="1846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 smtClean="0"/>
          </a:p>
          <a:p>
            <a:endParaRPr lang="en-GB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2491875" y="6463430"/>
            <a:ext cx="5576164" cy="3295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Schematic diagram of a mine water heat pump system 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(Adams 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 al. 2019)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black">
          <a:xfrm>
            <a:off x="191590" y="313511"/>
            <a:ext cx="7876450" cy="40330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/>
              <a:t>BACKGROUND</a:t>
            </a:r>
            <a:endParaRPr lang="en-GB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3" y="1222150"/>
            <a:ext cx="2670948" cy="2796852"/>
          </a:xfrm>
          <a:prstGeom prst="rect">
            <a:avLst/>
          </a:prstGeom>
        </p:spPr>
      </p:pic>
      <p:pic>
        <p:nvPicPr>
          <p:cNvPr id="21" name="Image 23">
            <a:extLst>
              <a:ext uri="{FF2B5EF4-FFF2-40B4-BE49-F238E27FC236}">
                <a16:creationId xmlns:a16="http://schemas.microsoft.com/office/drawing/2014/main" id="{1CDA6558-8EAF-4FB6-B7F6-6A01B1150737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7" b="2311"/>
          <a:stretch/>
        </p:blipFill>
        <p:spPr>
          <a:xfrm>
            <a:off x="4778533" y="1170158"/>
            <a:ext cx="3289506" cy="2156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 txBox="1">
            <a:spLocks/>
          </p:cNvSpPr>
          <p:nvPr/>
        </p:nvSpPr>
        <p:spPr>
          <a:xfrm>
            <a:off x="297293" y="4812375"/>
            <a:ext cx="2094293" cy="735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dirty="0" smtClean="0"/>
              <a:t>Mine-water </a:t>
            </a:r>
            <a:r>
              <a:rPr lang="fr-FR" sz="1400" dirty="0" err="1" smtClean="0"/>
              <a:t>heat</a:t>
            </a:r>
            <a:r>
              <a:rPr lang="fr-FR" sz="1400" dirty="0" smtClean="0"/>
              <a:t>: 7</a:t>
            </a:r>
            <a:r>
              <a:rPr lang="fr-FR" sz="1400" dirty="0" smtClean="0"/>
              <a:t>% of </a:t>
            </a:r>
            <a:r>
              <a:rPr lang="en-GB" sz="1400" dirty="0" smtClean="0"/>
              <a:t>Scotland’s heat demand (Todd </a:t>
            </a:r>
            <a:r>
              <a:rPr lang="en-GB" sz="1400" i="1" dirty="0" smtClean="0"/>
              <a:t>et al., </a:t>
            </a:r>
            <a:r>
              <a:rPr lang="en-GB" sz="1400" dirty="0" smtClean="0"/>
              <a:t>2019</a:t>
            </a:r>
            <a:r>
              <a:rPr lang="en-GB" sz="1400" dirty="0" smtClean="0"/>
              <a:t>*)</a:t>
            </a:r>
          </a:p>
          <a:p>
            <a:pPr marL="0" indent="0">
              <a:buNone/>
            </a:pPr>
            <a:endParaRPr lang="en-GB" sz="1400" dirty="0"/>
          </a:p>
          <a:p>
            <a:endParaRPr lang="en-GB" sz="1400" dirty="0" smtClean="0"/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fr-FR" sz="1400" dirty="0" smtClean="0"/>
          </a:p>
          <a:p>
            <a:endParaRPr lang="en-GB" sz="1600" dirty="0"/>
          </a:p>
        </p:txBody>
      </p:sp>
      <p:sp>
        <p:nvSpPr>
          <p:cNvPr id="24" name="Rectangle 23"/>
          <p:cNvSpPr/>
          <p:nvPr/>
        </p:nvSpPr>
        <p:spPr>
          <a:xfrm>
            <a:off x="191590" y="749069"/>
            <a:ext cx="65155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Minewater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: a new local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source to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reach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decarbonization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targets</a:t>
            </a: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6" name="Straight Arrow Connector 25"/>
          <p:cNvCxnSpPr>
            <a:endCxn id="22" idx="0"/>
          </p:cNvCxnSpPr>
          <p:nvPr/>
        </p:nvCxnSpPr>
        <p:spPr>
          <a:xfrm flipH="1">
            <a:off x="1344440" y="2935360"/>
            <a:ext cx="1373360" cy="1877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8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0"/>
            <a:ext cx="11861073" cy="600889"/>
          </a:xfrm>
        </p:spPr>
        <p:txBody>
          <a:bodyPr>
            <a:noAutofit/>
          </a:bodyPr>
          <a:lstStyle/>
          <a:p>
            <a:r>
              <a:rPr lang="en-GB" sz="1800" dirty="0" smtClean="0"/>
              <a:t>Proposed approach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853032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718" y="2726662"/>
            <a:ext cx="4395597" cy="2475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2" y="1767657"/>
            <a:ext cx="5746837" cy="38035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72384" y="957943"/>
            <a:ext cx="73550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H2 -</a:t>
            </a:r>
            <a:r>
              <a:rPr lang="en-GB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lateral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extent, volume and interconnectivity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of the roadway network </a:t>
            </a: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a key control on the overall heat capacity of the mine (i.e. heat depletion rate).</a:t>
            </a:r>
          </a:p>
        </p:txBody>
      </p:sp>
    </p:spTree>
    <p:extLst>
      <p:ext uri="{BB962C8B-B14F-4D97-AF65-F5344CB8AC3E}">
        <p14:creationId xmlns:p14="http://schemas.microsoft.com/office/powerpoint/2010/main" val="220289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402554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Expected</a:t>
            </a:r>
            <a:r>
              <a:rPr lang="fr-FR" dirty="0" smtClean="0"/>
              <a:t> </a:t>
            </a:r>
            <a:r>
              <a:rPr lang="fr-FR" dirty="0" err="1" smtClean="0"/>
              <a:t>outcome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0528795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071868" y="3847117"/>
            <a:ext cx="75698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What </a:t>
            </a:r>
            <a:r>
              <a:rPr lang="en-US" dirty="0" smtClean="0"/>
              <a:t>are </a:t>
            </a:r>
            <a:r>
              <a:rPr lang="en-US" dirty="0"/>
              <a:t>the main control on mine-water temperature?</a:t>
            </a:r>
          </a:p>
          <a:p>
            <a:pPr lvl="0"/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the long-term heat capacity of flooded mines?   </a:t>
            </a:r>
          </a:p>
          <a:p>
            <a:r>
              <a:rPr lang="en-US" dirty="0"/>
              <a:t>What is the footprint area of heat extraction? </a:t>
            </a:r>
          </a:p>
          <a:p>
            <a:pPr lvl="0"/>
            <a:r>
              <a:rPr lang="en-US" dirty="0" smtClean="0"/>
              <a:t>    </a:t>
            </a:r>
          </a:p>
          <a:p>
            <a:pPr marL="285750" lvl="0" indent="-285750">
              <a:buFont typeface="Wingdings" panose="05000000000000000000" pitchFamily="2" charset="2"/>
              <a:buChar char="à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Development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of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an analytical/numerical tool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Predict extracted water temperature over time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Assess the footprint of heat extraction on the subsurface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Guide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licensing</a:t>
            </a:r>
            <a:r>
              <a:rPr lang="fr-FR" dirty="0" smtClean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fr-FR" dirty="0" err="1" smtClean="0">
                <a:solidFill>
                  <a:schemeClr val="bg1">
                    <a:lumMod val="65000"/>
                  </a:schemeClr>
                </a:solidFill>
              </a:rPr>
              <a:t>heat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3968446"/>
              </p:ext>
            </p:extLst>
          </p:nvPr>
        </p:nvGraphicFramePr>
        <p:xfrm>
          <a:off x="165378" y="887746"/>
          <a:ext cx="11861242" cy="2341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148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37" y="95797"/>
            <a:ext cx="11861073" cy="402554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REFERENCES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39337" y="889844"/>
            <a:ext cx="12181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Adams, C., Monaghan, A., </a:t>
            </a:r>
            <a:r>
              <a:rPr lang="en-GB" sz="1400" dirty="0" err="1"/>
              <a:t>Gluyas</a:t>
            </a:r>
            <a:r>
              <a:rPr lang="en-GB" sz="1400" dirty="0"/>
              <a:t>, J., 2019. Mining for Heat. In: WWW.GEOLSOC.ORG.UK/GEOSCIENTIST </a:t>
            </a:r>
          </a:p>
          <a:p>
            <a:endParaRPr lang="en-GB" sz="1400" dirty="0"/>
          </a:p>
          <a:p>
            <a:r>
              <a:rPr lang="en-GB" sz="1400" dirty="0"/>
              <a:t>Burley, A., Edmunds M., W., and Gale, I. (1984). Catalogue of geothermal data for the land area of the United Kingdom. Second revision. British Geological </a:t>
            </a:r>
            <a:r>
              <a:rPr lang="en-GB" sz="1400" dirty="0" smtClean="0"/>
              <a:t>Survey</a:t>
            </a:r>
          </a:p>
          <a:p>
            <a:endParaRPr lang="en-GB" sz="1400" dirty="0" smtClean="0"/>
          </a:p>
          <a:p>
            <a:r>
              <a:rPr lang="en-GB" sz="1400" dirty="0" err="1"/>
              <a:t>Ghoreishi-Madiseh</a:t>
            </a:r>
            <a:r>
              <a:rPr lang="en-GB" sz="1400" dirty="0"/>
              <a:t>, S. A., </a:t>
            </a:r>
            <a:r>
              <a:rPr lang="en-GB" sz="1400" dirty="0" err="1"/>
              <a:t>Ghomshei</a:t>
            </a:r>
            <a:r>
              <a:rPr lang="en-GB" sz="1400" dirty="0"/>
              <a:t>, M. M., </a:t>
            </a:r>
            <a:r>
              <a:rPr lang="en-GB" sz="1400" dirty="0" err="1"/>
              <a:t>Hassani</a:t>
            </a:r>
            <a:r>
              <a:rPr lang="en-GB" sz="1400" dirty="0"/>
              <a:t>, F. P., and </a:t>
            </a:r>
            <a:r>
              <a:rPr lang="en-GB" sz="1400" dirty="0" err="1"/>
              <a:t>Abbasy</a:t>
            </a:r>
            <a:r>
              <a:rPr lang="en-GB" sz="1400" dirty="0"/>
              <a:t>, F. (2012). Sustainable heat </a:t>
            </a:r>
            <a:r>
              <a:rPr lang="en-GB" sz="1400" dirty="0" smtClean="0"/>
              <a:t>extraction from </a:t>
            </a:r>
            <a:r>
              <a:rPr lang="en-GB" sz="1400" dirty="0"/>
              <a:t>abandoned mine tunnels: A numerical model. J. Renewable Sustainable Energy, p. 17.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Gillespie, M., Crane, E., and Barron, H. (2013). Study into the Potential for Deep Geothermal Energy in Scotland - Volume 2. AEC/001/11. Scottish Government, p. 129</a:t>
            </a:r>
            <a:r>
              <a:rPr lang="en-GB" sz="1400" dirty="0" smtClean="0"/>
              <a:t>.</a:t>
            </a:r>
          </a:p>
          <a:p>
            <a:endParaRPr lang="fr-FR" sz="1400" dirty="0"/>
          </a:p>
          <a:p>
            <a:r>
              <a:rPr lang="en-GB" sz="1400" dirty="0" err="1"/>
              <a:t>Guo</a:t>
            </a:r>
            <a:r>
              <a:rPr lang="en-GB" sz="1400" dirty="0"/>
              <a:t>, P., He, M., Zheng, L., and Zhang, N. (2017). A geothermal recycling system for cooling and heating in</a:t>
            </a:r>
          </a:p>
          <a:p>
            <a:r>
              <a:rPr lang="en-GB" sz="1400" dirty="0"/>
              <a:t>deep mines. Applied Thermal Engineering [online]. 116, pp. 833–839. ISSN: 13594311. DOI: </a:t>
            </a:r>
            <a:r>
              <a:rPr lang="en-GB" sz="1400" dirty="0" smtClean="0"/>
              <a:t>10.1016/j. applthermaleng.2017.01.116</a:t>
            </a:r>
          </a:p>
          <a:p>
            <a:endParaRPr lang="fr-FR" sz="1400" dirty="0"/>
          </a:p>
          <a:p>
            <a:r>
              <a:rPr lang="en-GB" sz="1400" dirty="0" smtClean="0"/>
              <a:t>Hamm, V., </a:t>
            </a:r>
            <a:r>
              <a:rPr lang="en-GB" sz="1400" dirty="0" err="1" smtClean="0"/>
              <a:t>Bazargan</a:t>
            </a:r>
            <a:r>
              <a:rPr lang="en-GB" sz="1400" dirty="0" smtClean="0"/>
              <a:t> </a:t>
            </a:r>
            <a:r>
              <a:rPr lang="en-GB" sz="1400" dirty="0" err="1"/>
              <a:t>Sabet</a:t>
            </a:r>
            <a:r>
              <a:rPr lang="en-GB" sz="1400" dirty="0" smtClean="0"/>
              <a:t>, B. 2010. Modelling </a:t>
            </a:r>
            <a:r>
              <a:rPr lang="en-GB" sz="1400" dirty="0"/>
              <a:t>of fluid flow and heat transfer to assess the geothermal potential of a flooded coal mine in Lorraine, </a:t>
            </a:r>
            <a:r>
              <a:rPr lang="en-GB" sz="1400" dirty="0" smtClean="0"/>
              <a:t>France. </a:t>
            </a:r>
            <a:r>
              <a:rPr lang="en-GB" sz="1400" dirty="0" err="1" smtClean="0"/>
              <a:t>Geothermics</a:t>
            </a:r>
            <a:r>
              <a:rPr lang="en-GB" sz="1400" dirty="0" smtClean="0"/>
              <a:t>, 39.2, p. 177-186. doi.org/10.1016/j.geothermics.2010.03.004</a:t>
            </a:r>
            <a:r>
              <a:rPr lang="en-GB" sz="1400" dirty="0"/>
              <a:t>.</a:t>
            </a:r>
            <a:endParaRPr lang="en-GB" sz="1400" dirty="0" smtClean="0"/>
          </a:p>
          <a:p>
            <a:endParaRPr lang="fr-FR" sz="1400" dirty="0"/>
          </a:p>
          <a:p>
            <a:r>
              <a:rPr lang="en-GB" sz="1400" dirty="0"/>
              <a:t>O </a:t>
            </a:r>
            <a:r>
              <a:rPr lang="en-GB" sz="1400" dirty="0" err="1"/>
              <a:t>Dochartaigh</a:t>
            </a:r>
            <a:r>
              <a:rPr lang="en-GB" sz="1400" dirty="0"/>
              <a:t>, B., Macdonald, A., Fitzsimons, V., and Ward, R. (2015). Scotland’s aquifers and groundwater</a:t>
            </a:r>
          </a:p>
          <a:p>
            <a:r>
              <a:rPr lang="en-GB" sz="1400" dirty="0"/>
              <a:t>bodies. Geological Survey Open Report OR/15/028. British Geological Survey, p. 76</a:t>
            </a:r>
            <a:r>
              <a:rPr lang="en-GB" sz="1400" dirty="0" smtClean="0"/>
              <a:t>.</a:t>
            </a:r>
          </a:p>
          <a:p>
            <a:endParaRPr lang="en-GB" sz="1400" dirty="0" smtClean="0"/>
          </a:p>
          <a:p>
            <a:r>
              <a:rPr lang="en-GB" sz="1400" dirty="0"/>
              <a:t>Raymond, J. and </a:t>
            </a:r>
            <a:r>
              <a:rPr lang="en-GB" sz="1400" dirty="0" err="1"/>
              <a:t>Therrien</a:t>
            </a:r>
            <a:r>
              <a:rPr lang="en-GB" sz="1400" dirty="0"/>
              <a:t>, R. (2008). Low-temperature geothermal potential of the flooded </a:t>
            </a:r>
            <a:r>
              <a:rPr lang="en-GB" sz="1400" dirty="0" err="1"/>
              <a:t>Gaspé</a:t>
            </a:r>
            <a:r>
              <a:rPr lang="en-GB" sz="1400" dirty="0"/>
              <a:t> Mines, </a:t>
            </a:r>
            <a:r>
              <a:rPr lang="en-GB" sz="1400" dirty="0" smtClean="0"/>
              <a:t>Québec, Canada</a:t>
            </a:r>
            <a:r>
              <a:rPr lang="en-GB" sz="1400" dirty="0"/>
              <a:t>. </a:t>
            </a:r>
            <a:r>
              <a:rPr lang="en-GB" sz="1400" dirty="0" err="1" smtClean="0"/>
              <a:t>Geothermics</a:t>
            </a:r>
            <a:r>
              <a:rPr lang="en-GB" sz="1400" dirty="0" smtClean="0"/>
              <a:t>. </a:t>
            </a:r>
            <a:r>
              <a:rPr lang="en-GB" sz="1400" dirty="0"/>
              <a:t>37.2, pp. </a:t>
            </a:r>
            <a:r>
              <a:rPr lang="en-GB" sz="1400" dirty="0" smtClean="0"/>
              <a:t>189–210. DOI</a:t>
            </a:r>
            <a:r>
              <a:rPr lang="en-GB" sz="1400" dirty="0"/>
              <a:t>: </a:t>
            </a:r>
            <a:r>
              <a:rPr lang="en-GB" sz="1400" dirty="0" smtClean="0"/>
              <a:t>10.1016/j.geothermics.2007.10.001</a:t>
            </a:r>
            <a:r>
              <a:rPr lang="en-GB" sz="1400" dirty="0"/>
              <a:t>.</a:t>
            </a:r>
            <a:endParaRPr lang="en-GB" sz="1400" dirty="0"/>
          </a:p>
          <a:p>
            <a:endParaRPr lang="en-GB" sz="1400" dirty="0"/>
          </a:p>
          <a:p>
            <a:r>
              <a:rPr lang="en-GB" sz="1400" dirty="0"/>
              <a:t>Todd, F., McDermott, C., Harris, A. F., Bond, A., and Gilfillan, S. (2019). Coupled hydraulic and mechanical model of surface uplift due to mine water rebound: implications for mine water heating and cooling schemes. Scottish Journal of Geology [online], sjg2018–028. ISSN: 0036-9276, 2041-4951. DOI: 10.1144/sjg2018-028.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421318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THANK YOU !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017" y="2638425"/>
            <a:ext cx="4135966" cy="3101975"/>
          </a:xfrm>
        </p:spPr>
      </p:pic>
    </p:spTree>
    <p:extLst>
      <p:ext uri="{BB962C8B-B14F-4D97-AF65-F5344CB8AC3E}">
        <p14:creationId xmlns:p14="http://schemas.microsoft.com/office/powerpoint/2010/main" val="257043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538" y="166039"/>
            <a:ext cx="7729728" cy="33167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Back Up</a:t>
            </a:r>
            <a:endParaRPr lang="en-GB" dirty="0"/>
          </a:p>
        </p:txBody>
      </p:sp>
      <p:pic>
        <p:nvPicPr>
          <p:cNvPr id="4" name="Image 15">
            <a:extLst>
              <a:ext uri="{FF2B5EF4-FFF2-40B4-BE49-F238E27FC236}">
                <a16:creationId xmlns:a16="http://schemas.microsoft.com/office/drawing/2014/main" id="{F670AB0F-AC69-40CF-B89C-7332EB41B3B1}"/>
              </a:ext>
            </a:extLst>
          </p:cNvPr>
          <p:cNvPicPr/>
          <p:nvPr/>
        </p:nvPicPr>
        <p:blipFill rotWithShape="1">
          <a:blip r:embed="rId2"/>
          <a:srcRect l="17890" t="3706" r="47493" b="51163"/>
          <a:stretch/>
        </p:blipFill>
        <p:spPr>
          <a:xfrm>
            <a:off x="7806688" y="813694"/>
            <a:ext cx="1720268" cy="2250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1E5A6-7CE4-41A1-BA1F-CB48D19EB224}"/>
              </a:ext>
            </a:extLst>
          </p:cNvPr>
          <p:cNvSpPr/>
          <p:nvPr/>
        </p:nvSpPr>
        <p:spPr>
          <a:xfrm>
            <a:off x="7685799" y="813695"/>
            <a:ext cx="1841157" cy="7683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B6A65F-3F82-4B9C-A284-E97253848784}"/>
              </a:ext>
            </a:extLst>
          </p:cNvPr>
          <p:cNvSpPr/>
          <p:nvPr/>
        </p:nvSpPr>
        <p:spPr>
          <a:xfrm>
            <a:off x="7685799" y="2357120"/>
            <a:ext cx="1964725" cy="5181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age16.gif" descr="Figure 18">
            <a:extLst>
              <a:ext uri="{FF2B5EF4-FFF2-40B4-BE49-F238E27FC236}">
                <a16:creationId xmlns:a16="http://schemas.microsoft.com/office/drawing/2014/main" id="{2D31264C-951D-4F4A-B742-670F2B5678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44705" y="3457432"/>
            <a:ext cx="4396612" cy="2869795"/>
          </a:xfrm>
          <a:prstGeom prst="rect">
            <a:avLst/>
          </a:prstGeom>
          <a:ln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48EC157-1592-4C1E-8702-EDB6424B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40" y="670118"/>
            <a:ext cx="5439682" cy="21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BDEB6E6-98A8-4EFA-883F-D2CB3B2FD7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20057" r="-3588" b="11944"/>
          <a:stretch/>
        </p:blipFill>
        <p:spPr bwMode="auto">
          <a:xfrm>
            <a:off x="437953" y="3553889"/>
            <a:ext cx="5724366" cy="287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08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538" y="166039"/>
            <a:ext cx="7729728" cy="331673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Back Up</a:t>
            </a:r>
            <a:endParaRPr lang="en-GB" dirty="0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41B4C7D-23A6-45ED-859C-6957885436F6}"/>
              </a:ext>
            </a:extLst>
          </p:cNvPr>
          <p:cNvSpPr txBox="1">
            <a:spLocks/>
          </p:cNvSpPr>
          <p:nvPr/>
        </p:nvSpPr>
        <p:spPr>
          <a:xfrm>
            <a:off x="3236428" y="1068062"/>
            <a:ext cx="3573782" cy="325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  Mine </a:t>
            </a:r>
            <a:r>
              <a:rPr lang="en-GB" sz="2000" dirty="0"/>
              <a:t>structure</a:t>
            </a:r>
          </a:p>
          <a:p>
            <a:pPr lvl="1"/>
            <a:r>
              <a:rPr lang="en-GB" sz="1800" dirty="0"/>
              <a:t>Underground workings:</a:t>
            </a:r>
          </a:p>
          <a:p>
            <a:pPr lvl="2"/>
            <a:r>
              <a:rPr lang="en-GB" sz="1600" dirty="0"/>
              <a:t>Pillar and stall </a:t>
            </a:r>
          </a:p>
          <a:p>
            <a:pPr lvl="2"/>
            <a:r>
              <a:rPr lang="en-GB" sz="1600" dirty="0"/>
              <a:t>Longwall mining</a:t>
            </a:r>
          </a:p>
          <a:p>
            <a:pPr lvl="1"/>
            <a:r>
              <a:rPr lang="en-GB" sz="1800" dirty="0"/>
              <a:t>Main pathways : </a:t>
            </a:r>
          </a:p>
          <a:p>
            <a:pPr lvl="2"/>
            <a:r>
              <a:rPr lang="en-GB" sz="1600" dirty="0"/>
              <a:t>Shafts</a:t>
            </a:r>
          </a:p>
          <a:p>
            <a:pPr lvl="2"/>
            <a:r>
              <a:rPr lang="en-GB" sz="1600" dirty="0"/>
              <a:t>Roadways</a:t>
            </a:r>
          </a:p>
          <a:p>
            <a:pPr lvl="1"/>
            <a:endParaRPr lang="en-GB" sz="1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C0EBC4-B014-4424-A087-A0A594DE82F2}"/>
              </a:ext>
            </a:extLst>
          </p:cNvPr>
          <p:cNvSpPr/>
          <p:nvPr/>
        </p:nvSpPr>
        <p:spPr>
          <a:xfrm>
            <a:off x="4102261" y="5711996"/>
            <a:ext cx="3938608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Layout of stoop and room mine workings (top) and longwall mining (bottom). From Younger and Adams, 1999.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BDEEB69-DA14-44AA-ADFF-BAEFC8D7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027" y="1222159"/>
            <a:ext cx="3101683" cy="1987753"/>
          </a:xfrm>
          <a:prstGeom prst="rect">
            <a:avLst/>
          </a:prstGeom>
        </p:spPr>
      </p:pic>
      <p:pic>
        <p:nvPicPr>
          <p:cNvPr id="14" name="Picture 5" descr="Figure 13">
            <a:extLst>
              <a:ext uri="{FF2B5EF4-FFF2-40B4-BE49-F238E27FC236}">
                <a16:creationId xmlns:a16="http://schemas.microsoft.com/office/drawing/2014/main" id="{8DF3EE0A-98CC-4DFA-AEAD-79C5ABBADF5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9"/>
          <a:stretch/>
        </p:blipFill>
        <p:spPr bwMode="auto">
          <a:xfrm>
            <a:off x="8020606" y="3863687"/>
            <a:ext cx="1457884" cy="146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6" descr="Figure 14">
            <a:extLst>
              <a:ext uri="{FF2B5EF4-FFF2-40B4-BE49-F238E27FC236}">
                <a16:creationId xmlns:a16="http://schemas.microsoft.com/office/drawing/2014/main" id="{C395DC44-1C90-4F1F-86BD-2669637CB35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97"/>
          <a:stretch/>
        </p:blipFill>
        <p:spPr bwMode="auto">
          <a:xfrm>
            <a:off x="3236428" y="3666122"/>
            <a:ext cx="2833661" cy="1900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Straight Arrow Connector 16">
            <a:extLst>
              <a:ext uri="{FF2B5EF4-FFF2-40B4-BE49-F238E27FC236}">
                <a16:creationId xmlns:a16="http://schemas.microsoft.com/office/drawing/2014/main" id="{8F283A82-F828-48A4-80BF-C958278E4FA8}"/>
              </a:ext>
            </a:extLst>
          </p:cNvPr>
          <p:cNvCxnSpPr/>
          <p:nvPr/>
        </p:nvCxnSpPr>
        <p:spPr>
          <a:xfrm>
            <a:off x="7941717" y="2739042"/>
            <a:ext cx="406346" cy="112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7">
            <a:extLst>
              <a:ext uri="{FF2B5EF4-FFF2-40B4-BE49-F238E27FC236}">
                <a16:creationId xmlns:a16="http://schemas.microsoft.com/office/drawing/2014/main" id="{81F629B7-9966-4B0F-86E9-CEE507EA0F4C}"/>
              </a:ext>
            </a:extLst>
          </p:cNvPr>
          <p:cNvCxnSpPr/>
          <p:nvPr/>
        </p:nvCxnSpPr>
        <p:spPr>
          <a:xfrm flipH="1">
            <a:off x="5285053" y="2216035"/>
            <a:ext cx="2096718" cy="152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5" descr="Figure 13">
            <a:extLst>
              <a:ext uri="{FF2B5EF4-FFF2-40B4-BE49-F238E27FC236}">
                <a16:creationId xmlns:a16="http://schemas.microsoft.com/office/drawing/2014/main" id="{8DF3EE0A-98CC-4DFA-AEAD-79C5ABBADF57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2"/>
          <a:stretch/>
        </p:blipFill>
        <p:spPr bwMode="auto">
          <a:xfrm>
            <a:off x="6397546" y="3938013"/>
            <a:ext cx="1623060" cy="1463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56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92180"/>
          </a:xfrm>
        </p:spPr>
        <p:txBody>
          <a:bodyPr>
            <a:noAutofit/>
          </a:bodyPr>
          <a:lstStyle/>
          <a:p>
            <a:r>
              <a:rPr lang="en-GB" sz="1800" dirty="0" smtClean="0"/>
              <a:t>Initial Results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07471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Rectangle 16"/>
          <p:cNvSpPr/>
          <p:nvPr/>
        </p:nvSpPr>
        <p:spPr>
          <a:xfrm>
            <a:off x="191589" y="980007"/>
            <a:ext cx="6197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Contribution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RHP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2" y="4072308"/>
            <a:ext cx="11756900" cy="26293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408" y="1048007"/>
            <a:ext cx="7222751" cy="28819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1" y="1380723"/>
            <a:ext cx="3280815" cy="245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4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409213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" r="54301" b="1988"/>
          <a:stretch/>
        </p:blipFill>
        <p:spPr>
          <a:xfrm>
            <a:off x="7693795" y="401053"/>
            <a:ext cx="4343784" cy="64622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1982" r="9333" b="9984"/>
          <a:stretch/>
        </p:blipFill>
        <p:spPr>
          <a:xfrm>
            <a:off x="322846" y="3730787"/>
            <a:ext cx="5827433" cy="28276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434864" y="3412019"/>
            <a:ext cx="5907735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Bottom Hole temperature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Mine-water temperature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491416" y="6540426"/>
            <a:ext cx="5490291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Temperature				Temperature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 rot="16200000">
            <a:off x="-559007" y="4872963"/>
            <a:ext cx="1396371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Depth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66655" y="3898444"/>
            <a:ext cx="1877377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T= 8 + 0.03 z 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434864" y="890652"/>
            <a:ext cx="5907735" cy="223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Why </a:t>
            </a:r>
            <a:r>
              <a:rPr lang="en-GB" sz="1600" i="1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do different mines have different temperatures</a:t>
            </a:r>
            <a:r>
              <a:rPr lang="en-GB" sz="1600" i="1" dirty="0" smtClean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?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the key heat recharge mechanisms and heat sources controlling the water temperature in flooded coal </a:t>
            </a:r>
            <a:r>
              <a:rPr lang="en-GB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 impact of past mining activities on the thermal state and temperature distribution in mines?     </a:t>
            </a:r>
            <a:endParaRPr lang="en-GB" sz="1600" dirty="0" smtClean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are the key mine features allowing to assess the sustainable heat potential of coal mines at the scale of a </a:t>
            </a:r>
            <a:r>
              <a:rPr lang="en-GB" sz="1600" dirty="0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mine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black">
          <a:xfrm>
            <a:off x="191590" y="313511"/>
            <a:ext cx="5106920" cy="403302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dirty="0" smtClean="0"/>
              <a:t>Research questions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91016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92180"/>
          </a:xfrm>
        </p:spPr>
        <p:txBody>
          <a:bodyPr>
            <a:noAutofit/>
          </a:bodyPr>
          <a:lstStyle/>
          <a:p>
            <a:r>
              <a:rPr lang="en-GB" sz="1800" dirty="0"/>
              <a:t>What are the key heat recharge mechanisms and heat sources controlling the water temperature in flooded coal mines?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07471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7541" y="1719474"/>
            <a:ext cx="1175512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Questions: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What are the main heat sources in coal mines?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main heat transfer processes?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footprint area of heat extraction? Can thermal steady state be reached?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u="sng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Hypothesis:</a:t>
            </a:r>
          </a:p>
          <a:p>
            <a:endParaRPr lang="en-GB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Heat advection in tunnels is dominant during production.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Vertical conductive recharge is dominant during recovery.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 Solar heat recharge is negligible relative to the geothermal heat flux.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H4 – Thermal balance can be reached for low extraction rate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4473" y="2240335"/>
            <a:ext cx="112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ooper Black" panose="0208090404030B020404" pitchFamily="18" charset="0"/>
              </a:rPr>
              <a:t>WHAT ?</a:t>
            </a:r>
            <a:endParaRPr lang="en-GB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2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92180"/>
          </a:xfrm>
        </p:spPr>
        <p:txBody>
          <a:bodyPr>
            <a:noAutofit/>
          </a:bodyPr>
          <a:lstStyle/>
          <a:p>
            <a:r>
              <a:rPr lang="en-GB" sz="1800" dirty="0" smtClean="0"/>
              <a:t>Conceptual models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07471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image9.png">
            <a:extLst>
              <a:ext uri="{FF2B5EF4-FFF2-40B4-BE49-F238E27FC236}">
                <a16:creationId xmlns:a16="http://schemas.microsoft.com/office/drawing/2014/main" id="{B01B2223-F9F5-4A71-A813-7AE38DE019B2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206219" y="1313451"/>
            <a:ext cx="2471256" cy="3118688"/>
          </a:xfrm>
          <a:prstGeom prst="rect">
            <a:avLst/>
          </a:prstGeom>
          <a:ln/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 txBox="1">
            <a:spLocks/>
          </p:cNvSpPr>
          <p:nvPr/>
        </p:nvSpPr>
        <p:spPr>
          <a:xfrm>
            <a:off x="0" y="4722548"/>
            <a:ext cx="3650715" cy="183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Potential</a:t>
            </a:r>
            <a:r>
              <a:rPr lang="fr-F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source of </a:t>
            </a:r>
            <a:r>
              <a:rPr lang="fr-FR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heat</a:t>
            </a:r>
            <a:endParaRPr lang="fr-FR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0"/>
              </a:spcBef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natural heat flow</a:t>
            </a:r>
          </a:p>
          <a:p>
            <a:pPr lvl="1">
              <a:spcBef>
                <a:spcPts val="0"/>
              </a:spcBef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local heat generation </a:t>
            </a:r>
          </a:p>
          <a:p>
            <a:pPr lvl="1">
              <a:spcBef>
                <a:spcPts val="0"/>
              </a:spcBef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solar influx</a:t>
            </a:r>
          </a:p>
          <a:p>
            <a:pPr lvl="1">
              <a:spcBef>
                <a:spcPts val="0"/>
              </a:spcBef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groundwater flow (source of water?)</a:t>
            </a:r>
          </a:p>
          <a:p>
            <a:pPr lvl="1">
              <a:spcBef>
                <a:spcPts val="0"/>
              </a:spcBef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rainfall</a:t>
            </a:r>
          </a:p>
          <a:p>
            <a:pPr lvl="1">
              <a:spcBef>
                <a:spcPts val="0"/>
              </a:spcBef>
            </a:pPr>
            <a:r>
              <a:rPr lang="en-GB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geological structure</a:t>
            </a:r>
          </a:p>
        </p:txBody>
      </p:sp>
      <p:sp>
        <p:nvSpPr>
          <p:cNvPr id="16" name="Ellipse 35">
            <a:extLst>
              <a:ext uri="{FF2B5EF4-FFF2-40B4-BE49-F238E27FC236}">
                <a16:creationId xmlns:a16="http://schemas.microsoft.com/office/drawing/2014/main" id="{5E31AD3F-E899-4C2F-A1FA-740F86B67C08}"/>
              </a:ext>
            </a:extLst>
          </p:cNvPr>
          <p:cNvSpPr/>
          <p:nvPr/>
        </p:nvSpPr>
        <p:spPr>
          <a:xfrm>
            <a:off x="10223811" y="5405753"/>
            <a:ext cx="464841" cy="392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Connecteur droit avec flèche 41">
            <a:extLst>
              <a:ext uri="{FF2B5EF4-FFF2-40B4-BE49-F238E27FC236}">
                <a16:creationId xmlns:a16="http://schemas.microsoft.com/office/drawing/2014/main" id="{9063149A-1744-4299-8FCC-974D2507DD4E}"/>
              </a:ext>
            </a:extLst>
          </p:cNvPr>
          <p:cNvCxnSpPr>
            <a:cxnSpLocks/>
          </p:cNvCxnSpPr>
          <p:nvPr/>
        </p:nvCxnSpPr>
        <p:spPr>
          <a:xfrm flipV="1">
            <a:off x="10456231" y="5106660"/>
            <a:ext cx="0" cy="268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>
            <a:extLst>
              <a:ext uri="{FF2B5EF4-FFF2-40B4-BE49-F238E27FC236}">
                <a16:creationId xmlns:a16="http://schemas.microsoft.com/office/drawing/2014/main" id="{D8C81112-C03A-407B-A184-5EFF720F1342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16" b="47928"/>
          <a:stretch/>
        </p:blipFill>
        <p:spPr>
          <a:xfrm>
            <a:off x="1847284" y="918768"/>
            <a:ext cx="6159817" cy="259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/>
              <p:nvPr/>
            </p:nvSpPr>
            <p:spPr>
              <a:xfrm>
                <a:off x="7232027" y="6110688"/>
                <a:ext cx="2628284" cy="393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𝐹𝑒𝑆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1050" i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GB" sz="1050" i="0">
                          <a:latin typeface="Cambria Math" panose="02040503050406030204" pitchFamily="18" charset="0"/>
                        </a:rPr>
                        <m:t>+2 </m:t>
                      </m:r>
                      <m:sSubSup>
                        <m:sSub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GB" sz="105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/>
              </a:p>
            </p:txBody>
          </p:sp>
        </mc:Choice>
        <mc:Fallback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027" y="6110688"/>
                <a:ext cx="2628284" cy="3938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85" y="1255421"/>
            <a:ext cx="8619048" cy="4895238"/>
          </a:xfrm>
          <a:prstGeom prst="rect">
            <a:avLst/>
          </a:prstGeom>
        </p:spPr>
      </p:pic>
      <p:pic>
        <p:nvPicPr>
          <p:cNvPr id="35" name="Picture 2" descr="pierre pyrite">
            <a:extLst>
              <a:ext uri="{FF2B5EF4-FFF2-40B4-BE49-F238E27FC236}">
                <a16:creationId xmlns:a16="http://schemas.microsoft.com/office/drawing/2014/main" id="{BEF4655F-EA14-4442-9244-DB9CAE306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9196" b="71616" l="24237" r="738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23893" r="19973" b="23082"/>
          <a:stretch/>
        </p:blipFill>
        <p:spPr bwMode="auto">
          <a:xfrm>
            <a:off x="8974010" y="3593049"/>
            <a:ext cx="438160" cy="3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ZoneTexte 30">
            <a:extLst>
              <a:ext uri="{FF2B5EF4-FFF2-40B4-BE49-F238E27FC236}">
                <a16:creationId xmlns:a16="http://schemas.microsoft.com/office/drawing/2014/main" id="{A959E3DE-EFE8-40C9-80A2-7A81F4773CB4}"/>
              </a:ext>
            </a:extLst>
          </p:cNvPr>
          <p:cNvSpPr txBox="1"/>
          <p:nvPr/>
        </p:nvSpPr>
        <p:spPr>
          <a:xfrm>
            <a:off x="2361338" y="918768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Solar flux</a:t>
            </a:r>
            <a:endParaRPr lang="en-GB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7" name="Connecteur droit avec flèche 32">
            <a:extLst>
              <a:ext uri="{FF2B5EF4-FFF2-40B4-BE49-F238E27FC236}">
                <a16:creationId xmlns:a16="http://schemas.microsoft.com/office/drawing/2014/main" id="{0C0DDE94-FC40-4F3F-AF0F-667B82CAE33B}"/>
              </a:ext>
            </a:extLst>
          </p:cNvPr>
          <p:cNvCxnSpPr>
            <a:cxnSpLocks/>
          </p:cNvCxnSpPr>
          <p:nvPr/>
        </p:nvCxnSpPr>
        <p:spPr>
          <a:xfrm>
            <a:off x="3062942" y="1252205"/>
            <a:ext cx="172109" cy="3212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1">
            <a:extLst>
              <a:ext uri="{FF2B5EF4-FFF2-40B4-BE49-F238E27FC236}">
                <a16:creationId xmlns:a16="http://schemas.microsoft.com/office/drawing/2014/main" id="{A73D2284-989F-45EA-820D-E7C7977FF7B8}"/>
              </a:ext>
            </a:extLst>
          </p:cNvPr>
          <p:cNvCxnSpPr>
            <a:cxnSpLocks/>
          </p:cNvCxnSpPr>
          <p:nvPr/>
        </p:nvCxnSpPr>
        <p:spPr>
          <a:xfrm>
            <a:off x="2888085" y="1252205"/>
            <a:ext cx="186070" cy="323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29">
            <a:extLst>
              <a:ext uri="{FF2B5EF4-FFF2-40B4-BE49-F238E27FC236}">
                <a16:creationId xmlns:a16="http://schemas.microsoft.com/office/drawing/2014/main" id="{69A5F3A3-6B85-4A04-9787-7D301EC24013}"/>
              </a:ext>
            </a:extLst>
          </p:cNvPr>
          <p:cNvSpPr txBox="1"/>
          <p:nvPr/>
        </p:nvSpPr>
        <p:spPr>
          <a:xfrm>
            <a:off x="11256375" y="853572"/>
            <a:ext cx="87613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B0F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Rainfall</a:t>
            </a:r>
            <a:endParaRPr lang="en-GB" dirty="0">
              <a:solidFill>
                <a:srgbClr val="00B0F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43" name="Connecteur droit avec flèche 27">
            <a:extLst>
              <a:ext uri="{FF2B5EF4-FFF2-40B4-BE49-F238E27FC236}">
                <a16:creationId xmlns:a16="http://schemas.microsoft.com/office/drawing/2014/main" id="{79A568F2-C054-4D20-B9DF-CCAA06ED4DA8}"/>
              </a:ext>
            </a:extLst>
          </p:cNvPr>
          <p:cNvCxnSpPr/>
          <p:nvPr/>
        </p:nvCxnSpPr>
        <p:spPr>
          <a:xfrm>
            <a:off x="11836003" y="1265052"/>
            <a:ext cx="0" cy="24384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28">
            <a:extLst>
              <a:ext uri="{FF2B5EF4-FFF2-40B4-BE49-F238E27FC236}">
                <a16:creationId xmlns:a16="http://schemas.microsoft.com/office/drawing/2014/main" id="{EB7AE450-8983-4847-A522-BE60587748AD}"/>
              </a:ext>
            </a:extLst>
          </p:cNvPr>
          <p:cNvCxnSpPr/>
          <p:nvPr/>
        </p:nvCxnSpPr>
        <p:spPr>
          <a:xfrm>
            <a:off x="11451955" y="1265052"/>
            <a:ext cx="0" cy="24384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37">
            <a:extLst>
              <a:ext uri="{FF2B5EF4-FFF2-40B4-BE49-F238E27FC236}">
                <a16:creationId xmlns:a16="http://schemas.microsoft.com/office/drawing/2014/main" id="{45CFB9A0-AA89-4E34-BF5E-09AD54A13F8C}"/>
              </a:ext>
            </a:extLst>
          </p:cNvPr>
          <p:cNvCxnSpPr>
            <a:cxnSpLocks/>
          </p:cNvCxnSpPr>
          <p:nvPr/>
        </p:nvCxnSpPr>
        <p:spPr>
          <a:xfrm>
            <a:off x="2798013" y="2964326"/>
            <a:ext cx="352306" cy="0"/>
          </a:xfrm>
          <a:prstGeom prst="straightConnector1">
            <a:avLst/>
          </a:prstGeom>
          <a:ln w="34925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avec flèche 37">
            <a:extLst>
              <a:ext uri="{FF2B5EF4-FFF2-40B4-BE49-F238E27FC236}">
                <a16:creationId xmlns:a16="http://schemas.microsoft.com/office/drawing/2014/main" id="{45CFB9A0-AA89-4E34-BF5E-09AD54A13F8C}"/>
              </a:ext>
            </a:extLst>
          </p:cNvPr>
          <p:cNvCxnSpPr>
            <a:cxnSpLocks/>
          </p:cNvCxnSpPr>
          <p:nvPr/>
        </p:nvCxnSpPr>
        <p:spPr>
          <a:xfrm>
            <a:off x="11805671" y="3213421"/>
            <a:ext cx="352306" cy="0"/>
          </a:xfrm>
          <a:prstGeom prst="straightConnector1">
            <a:avLst/>
          </a:prstGeom>
          <a:ln w="34925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37">
            <a:extLst>
              <a:ext uri="{FF2B5EF4-FFF2-40B4-BE49-F238E27FC236}">
                <a16:creationId xmlns:a16="http://schemas.microsoft.com/office/drawing/2014/main" id="{45CFB9A0-AA89-4E34-BF5E-09AD54A13F8C}"/>
              </a:ext>
            </a:extLst>
          </p:cNvPr>
          <p:cNvCxnSpPr>
            <a:cxnSpLocks/>
          </p:cNvCxnSpPr>
          <p:nvPr/>
        </p:nvCxnSpPr>
        <p:spPr>
          <a:xfrm flipH="1">
            <a:off x="11412244" y="1946909"/>
            <a:ext cx="79422" cy="357026"/>
          </a:xfrm>
          <a:prstGeom prst="straightConnector1">
            <a:avLst/>
          </a:prstGeom>
          <a:ln w="34925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6979920" y="5943600"/>
            <a:ext cx="375920" cy="2844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9" name="Picture 2" descr="pierre pyrite">
            <a:extLst>
              <a:ext uri="{FF2B5EF4-FFF2-40B4-BE49-F238E27FC236}">
                <a16:creationId xmlns:a16="http://schemas.microsoft.com/office/drawing/2014/main" id="{BEF4655F-EA14-4442-9244-DB9CAE306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9196" b="71616" l="24237" r="738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23893" r="19973" b="23082"/>
          <a:stretch/>
        </p:blipFill>
        <p:spPr bwMode="auto">
          <a:xfrm>
            <a:off x="6961871" y="5898415"/>
            <a:ext cx="438160" cy="3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60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1" grpId="0"/>
      <p:bldP spid="36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92180"/>
          </a:xfrm>
        </p:spPr>
        <p:txBody>
          <a:bodyPr>
            <a:noAutofit/>
          </a:bodyPr>
          <a:lstStyle/>
          <a:p>
            <a:r>
              <a:rPr lang="en-GB" sz="1800" dirty="0"/>
              <a:t>What are the key heat recharge mechanisms and heat sources controlling the water temperature in flooded coal mines?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07471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7541" y="1719474"/>
            <a:ext cx="1175512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Questions: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main heat sources in coal mines?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What are the main heat transfer processes?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footprint area of heat extraction? Can thermal steady state be reached?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u="sng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Hypothesis:</a:t>
            </a:r>
          </a:p>
          <a:p>
            <a:endParaRPr lang="en-GB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Solar heat recharge is negligible relative to the geothermal heat flux.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Vertical 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conductive recharge is dominant during recovery</a:t>
            </a: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GB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Heat advection </a:t>
            </a: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dominant during production</a:t>
            </a: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1600" dirty="0" smtClean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Thermal balance can be reached for low extraction rate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7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92180"/>
          </a:xfrm>
        </p:spPr>
        <p:txBody>
          <a:bodyPr>
            <a:noAutofit/>
          </a:bodyPr>
          <a:lstStyle/>
          <a:p>
            <a:r>
              <a:rPr lang="en-GB" sz="1800" dirty="0"/>
              <a:t>What are the key heat recharge mechanisms and heat sources controlling the water temperature in flooded coal mines?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07471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97541" y="1719474"/>
            <a:ext cx="1175512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Questions: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the main heat sources in coal mines?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What are the main heat transfer processes?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footprint area of heat extraction? Can thermal steady state be reached?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400" u="sng" dirty="0">
                <a:latin typeface="Calibri" panose="020F0502020204030204" pitchFamily="34" charset="0"/>
                <a:cs typeface="Calibri" panose="020F0502020204030204" pitchFamily="34" charset="0"/>
              </a:rPr>
              <a:t>Hypothesis:</a:t>
            </a:r>
          </a:p>
          <a:p>
            <a:endParaRPr lang="en-GB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Solar heat recharge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is negligible relative to the </a:t>
            </a:r>
            <a:r>
              <a:rPr lang="en-GB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geothermal heat flux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Vertical </a:t>
            </a:r>
            <a:r>
              <a:rPr lang="en-GB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conductive recharge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is dominant during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recovery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en-GB" sz="16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advection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is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dominant </a:t>
            </a:r>
            <a:r>
              <a:rPr lang="en-GB" sz="16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tunnels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during </a:t>
            </a:r>
            <a:r>
              <a:rPr lang="en-GB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production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VS </a:t>
            </a:r>
            <a:r>
              <a:rPr lang="en-GB" sz="16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conduction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en-GB" sz="16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mine workings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GB" sz="1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GB" sz="16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>
                <a:solidFill>
                  <a:schemeClr val="tx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Thermal balance can be reached for low extraction rate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fr-F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4517" y="1719474"/>
            <a:ext cx="94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  <a:latin typeface="Cooper Black" panose="0208090404030B020404" pitchFamily="18" charset="0"/>
              </a:rPr>
              <a:t>HOW ?</a:t>
            </a:r>
            <a:endParaRPr lang="en-GB" dirty="0">
              <a:solidFill>
                <a:srgbClr val="0070C0"/>
              </a:solidFill>
              <a:latin typeface="Cooper Black" panose="0208090404030B0204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5101" y="190414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WHERE ?</a:t>
            </a:r>
            <a:endParaRPr lang="en-GB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93422" y="224120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latin typeface="Cooper Black" panose="0208090404030B020404" pitchFamily="18" charset="0"/>
              </a:rPr>
              <a:t>WHEN ?</a:t>
            </a:r>
            <a:endParaRPr lang="en-GB" dirty="0">
              <a:latin typeface="Cooper Black" panose="0208090404030B0204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7541" y="5195861"/>
            <a:ext cx="117551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fr-FR" sz="24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fr-FR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1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Numerical modelling: </a:t>
            </a:r>
            <a:r>
              <a:rPr lang="en-GB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OpenGeosys</a:t>
            </a:r>
            <a:endParaRPr lang="en-GB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Sensitivity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9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92180"/>
          </a:xfrm>
        </p:spPr>
        <p:txBody>
          <a:bodyPr>
            <a:noAutofit/>
          </a:bodyPr>
          <a:lstStyle/>
          <a:p>
            <a:r>
              <a:rPr lang="en-GB" sz="1800" dirty="0" smtClean="0"/>
              <a:t>Initial Results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07471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10" y="1664377"/>
            <a:ext cx="2803025" cy="2430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1"/>
          <a:srcRect l="51674" t="6893" r="2484" b="2145"/>
          <a:stretch/>
        </p:blipFill>
        <p:spPr>
          <a:xfrm>
            <a:off x="6207557" y="1730685"/>
            <a:ext cx="3045257" cy="242236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95762" y="1063546"/>
            <a:ext cx="6197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fr-F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– Vertical recharge - Solar recharge VS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geothermal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flux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4" y="2854386"/>
            <a:ext cx="3185146" cy="290499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986268" y="1369410"/>
            <a:ext cx="1545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1)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∆q 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19183" y="1427285"/>
            <a:ext cx="1545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2)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area ?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83349" y="2857759"/>
            <a:ext cx="1545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-1000 W/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yr</a:t>
            </a:r>
            <a:endParaRPr lang="fr-FR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3764" t="7136" r="3475" b="1398"/>
          <a:stretch/>
        </p:blipFill>
        <p:spPr>
          <a:xfrm>
            <a:off x="6360451" y="4306881"/>
            <a:ext cx="2868772" cy="2515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015"/>
          <a:stretch/>
        </p:blipFill>
        <p:spPr>
          <a:xfrm>
            <a:off x="3261120" y="4323794"/>
            <a:ext cx="3022894" cy="2492168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6319184" y="1994460"/>
            <a:ext cx="554012" cy="62490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Arrow Connector 28"/>
          <p:cNvCxnSpPr>
            <a:stCxn id="27" idx="4"/>
          </p:cNvCxnSpPr>
          <p:nvPr/>
        </p:nvCxnSpPr>
        <p:spPr>
          <a:xfrm flipH="1">
            <a:off x="5589513" y="2619366"/>
            <a:ext cx="1006677" cy="176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" t="7509" r="7165" b="4627"/>
          <a:stretch/>
        </p:blipFill>
        <p:spPr>
          <a:xfrm>
            <a:off x="6337221" y="4171573"/>
            <a:ext cx="5216041" cy="26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1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45000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  <p:bldLst>
      <p:bldP spid="19" grpId="0"/>
      <p:bldP spid="20" grpId="0"/>
      <p:bldP spid="21" grpId="0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589" y="313511"/>
            <a:ext cx="11861073" cy="592180"/>
          </a:xfrm>
        </p:spPr>
        <p:txBody>
          <a:bodyPr>
            <a:noAutofit/>
          </a:bodyPr>
          <a:lstStyle/>
          <a:p>
            <a:r>
              <a:rPr lang="en-GB" sz="1800" dirty="0" smtClean="0"/>
              <a:t>Initial Results</a:t>
            </a:r>
            <a:endParaRPr lang="en-GB" sz="1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1407471"/>
              </p:ext>
            </p:extLst>
          </p:nvPr>
        </p:nvGraphicFramePr>
        <p:xfrm>
          <a:off x="1" y="0"/>
          <a:ext cx="12192000" cy="269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6" t="1573" r="8065" b="5596"/>
          <a:stretch/>
        </p:blipFill>
        <p:spPr>
          <a:xfrm>
            <a:off x="1704254" y="1656744"/>
            <a:ext cx="8912507" cy="49278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95762" y="1063546"/>
            <a:ext cx="77370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fr-FR" sz="12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- Vertical recharge -  Impact of initial </a:t>
            </a:r>
            <a:r>
              <a:rPr lang="fr-FR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temperature</a:t>
            </a:r>
            <a:r>
              <a:rPr lang="fr-F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gradient on the vertical fluxes </a:t>
            </a:r>
          </a:p>
        </p:txBody>
      </p:sp>
    </p:spTree>
    <p:extLst>
      <p:ext uri="{BB962C8B-B14F-4D97-AF65-F5344CB8AC3E}">
        <p14:creationId xmlns:p14="http://schemas.microsoft.com/office/powerpoint/2010/main" val="42446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11842</TotalTime>
  <Words>3593</Words>
  <Application>Microsoft Office PowerPoint</Application>
  <PresentationFormat>Widescreen</PresentationFormat>
  <Paragraphs>527</Paragraphs>
  <Slides>26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Cambria Math</vt:lpstr>
      <vt:lpstr>Cooper Black</vt:lpstr>
      <vt:lpstr>Corbel</vt:lpstr>
      <vt:lpstr>Gill Sans MT</vt:lpstr>
      <vt:lpstr>Tahoma</vt:lpstr>
      <vt:lpstr>Times New Roman</vt:lpstr>
      <vt:lpstr>Wingdings</vt:lpstr>
      <vt:lpstr>Parcel</vt:lpstr>
      <vt:lpstr>Investigating geothermal heat resources of legacy mine workings: Why are some mine waters hotter than others?</vt:lpstr>
      <vt:lpstr>PowerPoint Presentation</vt:lpstr>
      <vt:lpstr>PowerPoint Presentation</vt:lpstr>
      <vt:lpstr>What are the key heat recharge mechanisms and heat sources controlling the water temperature in flooded coal mines?</vt:lpstr>
      <vt:lpstr>Conceptual models</vt:lpstr>
      <vt:lpstr>What are the key heat recharge mechanisms and heat sources controlling the water temperature in flooded coal mines?</vt:lpstr>
      <vt:lpstr>What are the key heat recharge mechanisms and heat sources controlling the water temperature in flooded coal mines?</vt:lpstr>
      <vt:lpstr>Initial Results</vt:lpstr>
      <vt:lpstr>Initial Results</vt:lpstr>
      <vt:lpstr>NEXT STEP</vt:lpstr>
      <vt:lpstr>Next step</vt:lpstr>
      <vt:lpstr>what is the footprint of past mining activities on the thermal state and temperature distribution in mines? </vt:lpstr>
      <vt:lpstr>Numerical approach</vt:lpstr>
      <vt:lpstr>Initial results</vt:lpstr>
      <vt:lpstr>Model Calibration &amp; verification</vt:lpstr>
      <vt:lpstr>What are the key mine features allowing to assess the sustainable heat potential of coal mines at the scale of a mine?</vt:lpstr>
      <vt:lpstr>Past Modelling approaches</vt:lpstr>
      <vt:lpstr>What are the key mine features allowing to assess the sustainable heat potential of coal mines at the scale of a mine?</vt:lpstr>
      <vt:lpstr>Proposed approach</vt:lpstr>
      <vt:lpstr>Proposed approach</vt:lpstr>
      <vt:lpstr>Expected outcome</vt:lpstr>
      <vt:lpstr>REFERENCES</vt:lpstr>
      <vt:lpstr>THANK YOU !</vt:lpstr>
      <vt:lpstr>Back Up</vt:lpstr>
      <vt:lpstr>Back Up</vt:lpstr>
      <vt:lpstr>Initial Results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RECEVEUR Mylène</dc:creator>
  <cp:lastModifiedBy>RECEVEUR Mylène</cp:lastModifiedBy>
  <cp:revision>79</cp:revision>
  <dcterms:created xsi:type="dcterms:W3CDTF">2020-05-25T07:06:54Z</dcterms:created>
  <dcterms:modified xsi:type="dcterms:W3CDTF">2020-06-02T12:29:20Z</dcterms:modified>
</cp:coreProperties>
</file>